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Century Gothic Paneuropean Bold" charset="1" panose="020B0702020202020204"/>
      <p:regular r:id="rId40"/>
    </p:embeddedFont>
    <p:embeddedFont>
      <p:font typeface="Century Gothic Paneuropean" charset="1" panose="020B0502020202020204"/>
      <p:regular r:id="rId41"/>
    </p:embeddedFont>
    <p:embeddedFont>
      <p:font typeface="Gotham" charset="1" panose="00000000000000000000"/>
      <p:regular r:id="rId42"/>
    </p:embeddedFont>
    <p:embeddedFont>
      <p:font typeface="Gotham Bold" charset="1" panose="00000000000000000000"/>
      <p:regular r:id="rId43"/>
    </p:embeddedFont>
    <p:embeddedFont>
      <p:font typeface="Open Sans Bold" charset="1" panose="020B0806030504020204"/>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svg" Type="http://schemas.openxmlformats.org/officeDocument/2006/relationships/image"/><Relationship Id="rId2" Target="../media/image51.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 Id="rId9" Target="../media/image5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6315"/>
            <a:ext cx="9283100" cy="4343793"/>
            <a:chOff x="0" y="0"/>
            <a:chExt cx="14142367" cy="6617565"/>
          </a:xfrm>
        </p:grpSpPr>
        <p:sp>
          <p:nvSpPr>
            <p:cNvPr name="Freeform 4" id="4"/>
            <p:cNvSpPr/>
            <p:nvPr/>
          </p:nvSpPr>
          <p:spPr>
            <a:xfrm flipH="false" flipV="false" rot="0">
              <a:off x="0" y="0"/>
              <a:ext cx="14142368" cy="6617565"/>
            </a:xfrm>
            <a:custGeom>
              <a:avLst/>
              <a:gdLst/>
              <a:ahLst/>
              <a:cxnLst/>
              <a:rect r="r" b="b" t="t" l="l"/>
              <a:pathLst>
                <a:path h="6617565" w="14142368">
                  <a:moveTo>
                    <a:pt x="0" y="0"/>
                  </a:moveTo>
                  <a:lnTo>
                    <a:pt x="14142368" y="0"/>
                  </a:lnTo>
                  <a:lnTo>
                    <a:pt x="14142368" y="6617565"/>
                  </a:lnTo>
                  <a:lnTo>
                    <a:pt x="0" y="6617565"/>
                  </a:lnTo>
                  <a:close/>
                </a:path>
              </a:pathLst>
            </a:custGeom>
            <a:solidFill>
              <a:srgbClr val="000000">
                <a:alpha val="0"/>
              </a:srgbClr>
            </a:solidFill>
          </p:spPr>
        </p:sp>
        <p:sp>
          <p:nvSpPr>
            <p:cNvPr name="TextBox 5" id="5"/>
            <p:cNvSpPr txBox="true"/>
            <p:nvPr/>
          </p:nvSpPr>
          <p:spPr>
            <a:xfrm>
              <a:off x="0" y="0"/>
              <a:ext cx="14142367" cy="6617565"/>
            </a:xfrm>
            <a:prstGeom prst="rect">
              <a:avLst/>
            </a:prstGeom>
          </p:spPr>
          <p:txBody>
            <a:bodyPr anchor="ctr" rtlCol="false" tIns="0" lIns="0" bIns="0" rIns="0"/>
            <a:lstStyle/>
            <a:p>
              <a:pPr algn="ctr">
                <a:lnSpc>
                  <a:spcPts val="5759"/>
                </a:lnSpc>
              </a:pPr>
              <a:r>
                <a:rPr lang="en-US" b="true" sz="4800">
                  <a:solidFill>
                    <a:srgbClr val="FFFFFF"/>
                  </a:solidFill>
                  <a:latin typeface="Century Gothic Paneuropean Bold"/>
                  <a:ea typeface="Century Gothic Paneuropean Bold"/>
                  <a:cs typeface="Century Gothic Paneuropean Bold"/>
                  <a:sym typeface="Century Gothic Paneuropean Bold"/>
                </a:rPr>
                <a:t>Αρχιτεκτονικές 5G, Τεχνολογίες, </a:t>
              </a:r>
            </a:p>
            <a:p>
              <a:pPr algn="ctr">
                <a:lnSpc>
                  <a:spcPts val="5759"/>
                </a:lnSpc>
              </a:pPr>
              <a:r>
                <a:rPr lang="en-US" b="true" sz="4800">
                  <a:solidFill>
                    <a:srgbClr val="FFFFFF"/>
                  </a:solidFill>
                  <a:latin typeface="Century Gothic Paneuropean Bold"/>
                  <a:ea typeface="Century Gothic Paneuropean Bold"/>
                  <a:cs typeface="Century Gothic Paneuropean Bold"/>
                  <a:sym typeface="Century Gothic Paneuropean Bold"/>
                </a:rPr>
                <a:t>Εφαρμογές και Βασικοί  Δείκτες Απόδοσης</a:t>
              </a:r>
            </a:p>
            <a:p>
              <a:pPr algn="l">
                <a:lnSpc>
                  <a:spcPts val="5759"/>
                </a:lnSpc>
              </a:pPr>
              <a:r>
                <a:rPr lang="en-US" b="true" sz="4800">
                  <a:solidFill>
                    <a:srgbClr val="FFFFFF"/>
                  </a:solidFill>
                  <a:latin typeface="Century Gothic Paneuropean Bold"/>
                  <a:ea typeface="Century Gothic Paneuropean Bold"/>
                  <a:cs typeface="Century Gothic Paneuropean Bold"/>
                  <a:sym typeface="Century Gothic Paneuropean Bold"/>
                </a:rPr>
                <a:t>                                                 </a:t>
              </a:r>
            </a:p>
          </p:txBody>
        </p:sp>
      </p:grpSp>
      <p:sp>
        <p:nvSpPr>
          <p:cNvPr name="Freeform 6" id="6"/>
          <p:cNvSpPr/>
          <p:nvPr/>
        </p:nvSpPr>
        <p:spPr>
          <a:xfrm flipH="false" flipV="false" rot="0">
            <a:off x="3493371" y="4430108"/>
            <a:ext cx="11301259" cy="1426784"/>
          </a:xfrm>
          <a:custGeom>
            <a:avLst/>
            <a:gdLst/>
            <a:ahLst/>
            <a:cxnLst/>
            <a:rect r="r" b="b" t="t" l="l"/>
            <a:pathLst>
              <a:path h="1426784" w="11301259">
                <a:moveTo>
                  <a:pt x="0" y="0"/>
                </a:moveTo>
                <a:lnTo>
                  <a:pt x="11301258" y="0"/>
                </a:lnTo>
                <a:lnTo>
                  <a:pt x="11301258" y="1426784"/>
                </a:lnTo>
                <a:lnTo>
                  <a:pt x="0" y="1426784"/>
                </a:lnTo>
                <a:lnTo>
                  <a:pt x="0" y="0"/>
                </a:lnTo>
                <a:close/>
              </a:path>
            </a:pathLst>
          </a:custGeom>
          <a:blipFill>
            <a:blip r:embed="rId3"/>
            <a:stretch>
              <a:fillRect l="0" t="0" r="0" b="0"/>
            </a:stretch>
          </a:blipFill>
        </p:spPr>
      </p:sp>
      <p:grpSp>
        <p:nvGrpSpPr>
          <p:cNvPr name="Group 7" id="7"/>
          <p:cNvGrpSpPr/>
          <p:nvPr/>
        </p:nvGrpSpPr>
        <p:grpSpPr>
          <a:xfrm rot="0">
            <a:off x="421857" y="6261032"/>
            <a:ext cx="13414917" cy="969497"/>
            <a:chOff x="0" y="0"/>
            <a:chExt cx="17886556" cy="1292662"/>
          </a:xfrm>
        </p:grpSpPr>
        <p:sp>
          <p:nvSpPr>
            <p:cNvPr name="Freeform 8" id="8"/>
            <p:cNvSpPr/>
            <p:nvPr/>
          </p:nvSpPr>
          <p:spPr>
            <a:xfrm flipH="false" flipV="false" rot="0">
              <a:off x="0" y="0"/>
              <a:ext cx="17886556" cy="1292662"/>
            </a:xfrm>
            <a:custGeom>
              <a:avLst/>
              <a:gdLst/>
              <a:ahLst/>
              <a:cxnLst/>
              <a:rect r="r" b="b" t="t" l="l"/>
              <a:pathLst>
                <a:path h="1292662" w="17886556">
                  <a:moveTo>
                    <a:pt x="0" y="0"/>
                  </a:moveTo>
                  <a:lnTo>
                    <a:pt x="17886556" y="0"/>
                  </a:lnTo>
                  <a:lnTo>
                    <a:pt x="17886556" y="1292662"/>
                  </a:lnTo>
                  <a:lnTo>
                    <a:pt x="0" y="1292662"/>
                  </a:lnTo>
                  <a:close/>
                </a:path>
              </a:pathLst>
            </a:custGeom>
            <a:solidFill>
              <a:srgbClr val="000000">
                <a:alpha val="0"/>
              </a:srgbClr>
            </a:solidFill>
          </p:spPr>
        </p:sp>
        <p:sp>
          <p:nvSpPr>
            <p:cNvPr name="TextBox 9" id="9"/>
            <p:cNvSpPr txBox="true"/>
            <p:nvPr/>
          </p:nvSpPr>
          <p:spPr>
            <a:xfrm>
              <a:off x="0" y="0"/>
              <a:ext cx="17886556" cy="1292662"/>
            </a:xfrm>
            <a:prstGeom prst="rect">
              <a:avLst/>
            </a:prstGeom>
          </p:spPr>
          <p:txBody>
            <a:bodyPr anchor="t" rtlCol="false" tIns="0" lIns="0" bIns="0" rIns="0"/>
            <a:lstStyle/>
            <a:p>
              <a:pPr algn="l">
                <a:lnSpc>
                  <a:spcPts val="3240"/>
                </a:lnSpc>
              </a:pPr>
              <a:r>
                <a:rPr lang="en-US" sz="2700" b="true">
                  <a:solidFill>
                    <a:srgbClr val="FFFFFF"/>
                  </a:solidFill>
                  <a:latin typeface="Century Gothic Paneuropean Bold"/>
                  <a:ea typeface="Century Gothic Paneuropean Bold"/>
                  <a:cs typeface="Century Gothic Paneuropean Bold"/>
                  <a:sym typeface="Century Gothic Paneuropean Bold"/>
                </a:rPr>
                <a:t>Διδάσκων</a:t>
              </a:r>
              <a:r>
                <a:rPr lang="en-US" sz="2700">
                  <a:solidFill>
                    <a:srgbClr val="FFFFFF"/>
                  </a:solidFill>
                  <a:latin typeface="Century Gothic Paneuropean"/>
                  <a:ea typeface="Century Gothic Paneuropean"/>
                  <a:cs typeface="Century Gothic Paneuropean"/>
                  <a:sym typeface="Century Gothic Paneuropean"/>
                </a:rPr>
                <a:t>: Χρήστος Βερυκούκης</a:t>
              </a:r>
            </a:p>
            <a:p>
              <a:pPr algn="l">
                <a:lnSpc>
                  <a:spcPts val="3240"/>
                </a:lnSpc>
              </a:pPr>
              <a:r>
                <a:rPr lang="en-US" sz="2700" b="true">
                  <a:solidFill>
                    <a:srgbClr val="FFFFFF"/>
                  </a:solidFill>
                  <a:latin typeface="Century Gothic Paneuropean Bold"/>
                  <a:ea typeface="Century Gothic Paneuropean Bold"/>
                  <a:cs typeface="Century Gothic Paneuropean Bold"/>
                  <a:sym typeface="Century Gothic Paneuropean Bold"/>
                </a:rPr>
                <a:t>Επιβλέπων</a:t>
              </a:r>
              <a:r>
                <a:rPr lang="en-US" sz="2700">
                  <a:solidFill>
                    <a:srgbClr val="FFFFFF"/>
                  </a:solidFill>
                  <a:latin typeface="Century Gothic Paneuropean"/>
                  <a:ea typeface="Century Gothic Paneuropean"/>
                  <a:cs typeface="Century Gothic Paneuropean"/>
                  <a:sym typeface="Century Gothic Paneuropean"/>
                </a:rPr>
                <a:t>: Παναγιώτης Μαράντης</a:t>
              </a:r>
            </a:p>
          </p:txBody>
        </p:sp>
      </p:grpSp>
      <p:grpSp>
        <p:nvGrpSpPr>
          <p:cNvPr name="Group 10" id="10"/>
          <p:cNvGrpSpPr/>
          <p:nvPr/>
        </p:nvGrpSpPr>
        <p:grpSpPr>
          <a:xfrm rot="0">
            <a:off x="421857" y="7954429"/>
            <a:ext cx="13414917" cy="1384995"/>
            <a:chOff x="0" y="0"/>
            <a:chExt cx="17886556" cy="1846660"/>
          </a:xfrm>
        </p:grpSpPr>
        <p:sp>
          <p:nvSpPr>
            <p:cNvPr name="Freeform 11" id="11"/>
            <p:cNvSpPr/>
            <p:nvPr/>
          </p:nvSpPr>
          <p:spPr>
            <a:xfrm flipH="false" flipV="false" rot="0">
              <a:off x="0" y="0"/>
              <a:ext cx="17886556" cy="1846660"/>
            </a:xfrm>
            <a:custGeom>
              <a:avLst/>
              <a:gdLst/>
              <a:ahLst/>
              <a:cxnLst/>
              <a:rect r="r" b="b" t="t" l="l"/>
              <a:pathLst>
                <a:path h="1846660" w="17886556">
                  <a:moveTo>
                    <a:pt x="0" y="0"/>
                  </a:moveTo>
                  <a:lnTo>
                    <a:pt x="17886556" y="0"/>
                  </a:lnTo>
                  <a:lnTo>
                    <a:pt x="17886556" y="1846660"/>
                  </a:lnTo>
                  <a:lnTo>
                    <a:pt x="0" y="1846660"/>
                  </a:lnTo>
                  <a:close/>
                </a:path>
              </a:pathLst>
            </a:custGeom>
            <a:solidFill>
              <a:srgbClr val="000000">
                <a:alpha val="0"/>
              </a:srgbClr>
            </a:solidFill>
          </p:spPr>
        </p:sp>
        <p:sp>
          <p:nvSpPr>
            <p:cNvPr name="TextBox 12" id="12"/>
            <p:cNvSpPr txBox="true"/>
            <p:nvPr/>
          </p:nvSpPr>
          <p:spPr>
            <a:xfrm>
              <a:off x="0" y="0"/>
              <a:ext cx="17886556" cy="1846660"/>
            </a:xfrm>
            <a:prstGeom prst="rect">
              <a:avLst/>
            </a:prstGeom>
          </p:spPr>
          <p:txBody>
            <a:bodyPr anchor="t" rtlCol="false" tIns="0" lIns="0" bIns="0" rIns="0"/>
            <a:lstStyle/>
            <a:p>
              <a:pPr algn="l">
                <a:lnSpc>
                  <a:spcPts val="3240"/>
                </a:lnSpc>
              </a:pPr>
              <a:r>
                <a:rPr lang="en-US" sz="2700" b="true">
                  <a:solidFill>
                    <a:srgbClr val="FFFFFF"/>
                  </a:solidFill>
                  <a:latin typeface="Century Gothic Paneuropean Bold"/>
                  <a:ea typeface="Century Gothic Paneuropean Bold"/>
                  <a:cs typeface="Century Gothic Paneuropean Bold"/>
                  <a:sym typeface="Century Gothic Paneuropean Bold"/>
                </a:rPr>
                <a:t>Φοιτητές:</a:t>
              </a:r>
            </a:p>
            <a:p>
              <a:pPr algn="l">
                <a:lnSpc>
                  <a:spcPts val="3240"/>
                </a:lnSpc>
              </a:pPr>
              <a:r>
                <a:rPr lang="en-US" sz="2700">
                  <a:solidFill>
                    <a:srgbClr val="FFFFFF"/>
                  </a:solidFill>
                  <a:latin typeface="Century Gothic Paneuropean"/>
                  <a:ea typeface="Century Gothic Paneuropean"/>
                  <a:cs typeface="Century Gothic Paneuropean"/>
                  <a:sym typeface="Century Gothic Paneuropean"/>
                </a:rPr>
                <a:t>Χρυσαυγή Πατέλη | 1084513 | up1084513@ac.upatras.gr</a:t>
              </a:r>
            </a:p>
            <a:p>
              <a:pPr algn="l">
                <a:lnSpc>
                  <a:spcPts val="3240"/>
                </a:lnSpc>
              </a:pPr>
              <a:r>
                <a:rPr lang="en-US" sz="2700">
                  <a:solidFill>
                    <a:srgbClr val="FFFFFF"/>
                  </a:solidFill>
                  <a:latin typeface="Century Gothic Paneuropean"/>
                  <a:ea typeface="Century Gothic Paneuropean"/>
                  <a:cs typeface="Century Gothic Paneuropean"/>
                  <a:sym typeface="Century Gothic Paneuropean"/>
                </a:rPr>
                <a:t>Μηλτιάδης Μαντές| 1084661 | up1084661@ac.upatras.gr </a:t>
              </a:r>
            </a:p>
          </p:txBody>
        </p:sp>
      </p:grpSp>
      <p:sp>
        <p:nvSpPr>
          <p:cNvPr name="Freeform 13" id="13" descr="Εικόνα που περιέχει γραμματοσειρά, κείμενο, γραφιστική, γραφικά  Το περιεχόμενο που δημιουργείται από τεχνολογία AI ενδέχεται να είναι εσφαλμένο."/>
          <p:cNvSpPr/>
          <p:nvPr/>
        </p:nvSpPr>
        <p:spPr>
          <a:xfrm flipH="false" flipV="false" rot="0">
            <a:off x="11723116" y="725635"/>
            <a:ext cx="5746229" cy="2058740"/>
          </a:xfrm>
          <a:custGeom>
            <a:avLst/>
            <a:gdLst/>
            <a:ahLst/>
            <a:cxnLst/>
            <a:rect r="r" b="b" t="t" l="l"/>
            <a:pathLst>
              <a:path h="2058740" w="5746229">
                <a:moveTo>
                  <a:pt x="0" y="0"/>
                </a:moveTo>
                <a:lnTo>
                  <a:pt x="5746228" y="0"/>
                </a:lnTo>
                <a:lnTo>
                  <a:pt x="5746228" y="2058739"/>
                </a:lnTo>
                <a:lnTo>
                  <a:pt x="0" y="2058739"/>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22781"/>
            <a:ext cx="16462304" cy="9177735"/>
          </a:xfrm>
          <a:custGeom>
            <a:avLst/>
            <a:gdLst/>
            <a:ahLst/>
            <a:cxnLst/>
            <a:rect r="r" b="b" t="t" l="l"/>
            <a:pathLst>
              <a:path h="9177735" w="16462304">
                <a:moveTo>
                  <a:pt x="0" y="0"/>
                </a:moveTo>
                <a:lnTo>
                  <a:pt x="16462304" y="0"/>
                </a:lnTo>
                <a:lnTo>
                  <a:pt x="16462304" y="9177734"/>
                </a:lnTo>
                <a:lnTo>
                  <a:pt x="0" y="9177734"/>
                </a:lnTo>
                <a:lnTo>
                  <a:pt x="0" y="0"/>
                </a:lnTo>
                <a:close/>
              </a:path>
            </a:pathLst>
          </a:custGeom>
          <a:blipFill>
            <a:blip r:embed="rId2"/>
            <a:stretch>
              <a:fillRect l="0" t="0" r="0" b="0"/>
            </a:stretch>
          </a:blipFill>
        </p:spPr>
      </p:sp>
    </p:spTree>
  </p:cSld>
  <p:clrMapOvr>
    <a:masterClrMapping/>
  </p:clrMapOvr>
  <p:transition spd="fast">
    <p:wipe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391521" y="593346"/>
            <a:ext cx="17504958" cy="8664954"/>
          </a:xfrm>
          <a:custGeom>
            <a:avLst/>
            <a:gdLst/>
            <a:ahLst/>
            <a:cxnLst/>
            <a:rect r="r" b="b" t="t" l="l"/>
            <a:pathLst>
              <a:path h="8664954" w="17504958">
                <a:moveTo>
                  <a:pt x="0" y="0"/>
                </a:moveTo>
                <a:lnTo>
                  <a:pt x="17504958" y="0"/>
                </a:lnTo>
                <a:lnTo>
                  <a:pt x="17504958" y="8664954"/>
                </a:lnTo>
                <a:lnTo>
                  <a:pt x="0" y="8664954"/>
                </a:lnTo>
                <a:lnTo>
                  <a:pt x="0" y="0"/>
                </a:lnTo>
                <a:close/>
              </a:path>
            </a:pathLst>
          </a:custGeom>
          <a:blipFill>
            <a:blip r:embed="rId2"/>
            <a:stretch>
              <a:fillRect l="0" t="0" r="0" b="0"/>
            </a:stretch>
          </a:blipFill>
        </p:spPr>
      </p:sp>
    </p:spTree>
  </p:cSld>
  <p:clrMapOvr>
    <a:masterClrMapping/>
  </p:clrMapOvr>
  <p:transition spd="fast">
    <p:wipe dir="u"/>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8832615" cy="1695450"/>
          </a:xfrm>
          <a:prstGeom prst="rect">
            <a:avLst/>
          </a:prstGeom>
        </p:spPr>
        <p:txBody>
          <a:bodyPr anchor="t" rtlCol="false" tIns="0" lIns="0" bIns="0" rIns="0">
            <a:spAutoFit/>
          </a:bodyPr>
          <a:lstStyle/>
          <a:p>
            <a:pPr algn="l" marL="0" indent="0" lvl="0">
              <a:lnSpc>
                <a:spcPts val="6720"/>
              </a:lnSpc>
              <a:spcBef>
                <a:spcPct val="0"/>
              </a:spcBef>
            </a:pPr>
            <a:r>
              <a:rPr lang="en-US" b="true" sz="5600">
                <a:solidFill>
                  <a:srgbClr val="000000"/>
                </a:solidFill>
                <a:latin typeface="Century Gothic Paneuropean Bold"/>
                <a:ea typeface="Century Gothic Paneuropean Bold"/>
                <a:cs typeface="Century Gothic Paneuropean Bold"/>
                <a:sym typeface="Century Gothic Paneuropean Bold"/>
              </a:rPr>
              <a:t>4</a:t>
            </a:r>
            <a:r>
              <a:rPr lang="en-US" b="true" sz="5600">
                <a:solidFill>
                  <a:srgbClr val="000000"/>
                </a:solidFill>
                <a:latin typeface="Century Gothic Paneuropean Bold"/>
                <a:ea typeface="Century Gothic Paneuropean Bold"/>
                <a:cs typeface="Century Gothic Paneuropean Bold"/>
                <a:sym typeface="Century Gothic Paneuropean Bold"/>
              </a:rPr>
              <a:t>.Διαχείριση Κατηγορικών Χαρακτηριστικών</a:t>
            </a:r>
          </a:p>
        </p:txBody>
      </p:sp>
      <p:grpSp>
        <p:nvGrpSpPr>
          <p:cNvPr name="Group 3" id="3"/>
          <p:cNvGrpSpPr/>
          <p:nvPr/>
        </p:nvGrpSpPr>
        <p:grpSpPr>
          <a:xfrm rot="0">
            <a:off x="1028700" y="3011856"/>
            <a:ext cx="9076386" cy="6246444"/>
            <a:chOff x="0" y="0"/>
            <a:chExt cx="12101848" cy="8328592"/>
          </a:xfrm>
        </p:grpSpPr>
        <p:sp>
          <p:nvSpPr>
            <p:cNvPr name="TextBox 4" id="4"/>
            <p:cNvSpPr txBox="true"/>
            <p:nvPr/>
          </p:nvSpPr>
          <p:spPr>
            <a:xfrm rot="0">
              <a:off x="0" y="-19050"/>
              <a:ext cx="12101848" cy="2161117"/>
            </a:xfrm>
            <a:prstGeom prst="rect">
              <a:avLst/>
            </a:prstGeom>
          </p:spPr>
          <p:txBody>
            <a:bodyPr anchor="t" rtlCol="false" tIns="0" lIns="0" bIns="0" rIns="0">
              <a:spAutoFit/>
            </a:bodyPr>
            <a:lstStyle/>
            <a:p>
              <a:pPr algn="just" marL="0" indent="0" lvl="0">
                <a:lnSpc>
                  <a:spcPts val="3249"/>
                </a:lnSpc>
              </a:pPr>
              <a:r>
                <a:rPr lang="en-US" sz="2499">
                  <a:solidFill>
                    <a:srgbClr val="000000"/>
                  </a:solidFill>
                  <a:latin typeface="Century Gothic Paneuropean"/>
                  <a:ea typeface="Century Gothic Paneuropean"/>
                  <a:cs typeface="Century Gothic Paneuropean"/>
                  <a:sym typeface="Century Gothic Paneuropean"/>
                </a:rPr>
                <a:t>Για </a:t>
              </a:r>
              <a:r>
                <a:rPr lang="en-US" sz="2499">
                  <a:solidFill>
                    <a:srgbClr val="000000"/>
                  </a:solidFill>
                  <a:latin typeface="Century Gothic Paneuropean"/>
                  <a:ea typeface="Century Gothic Paneuropean"/>
                  <a:cs typeface="Century Gothic Paneuropean"/>
                  <a:sym typeface="Century Gothic Paneuropean"/>
                </a:rPr>
                <a:t>να μειώσουμε τη διάσταση και τη πολυπλοκότητα του dataset, αλλά και για να διατηρήσουμε παράλληλα τη σημαντική πληροφορία, συνδυάσαμε όλες τις κατηγορικές μεταβλητές σε μία νέα μεταβλητή.</a:t>
              </a:r>
            </a:p>
          </p:txBody>
        </p:sp>
        <p:sp>
          <p:nvSpPr>
            <p:cNvPr name="TextBox 5" id="5"/>
            <p:cNvSpPr txBox="true"/>
            <p:nvPr/>
          </p:nvSpPr>
          <p:spPr>
            <a:xfrm rot="0">
              <a:off x="0" y="3027400"/>
              <a:ext cx="12101848" cy="5301192"/>
            </a:xfrm>
            <a:prstGeom prst="rect">
              <a:avLst/>
            </a:prstGeom>
          </p:spPr>
          <p:txBody>
            <a:bodyPr anchor="t" rtlCol="false" tIns="0" lIns="0" bIns="0" rIns="0">
              <a:spAutoFit/>
            </a:bodyPr>
            <a:lstStyle/>
            <a:p>
              <a:pPr algn="just" marL="539749" indent="-269875" lvl="1">
                <a:lnSpc>
                  <a:spcPts val="3999"/>
                </a:lnSpc>
                <a:spcBef>
                  <a:spcPct val="0"/>
                </a:spcBef>
                <a:buFont typeface="Arial"/>
                <a:buChar char="•"/>
              </a:pPr>
              <a:r>
                <a:rPr lang="en-US" sz="2499">
                  <a:solidFill>
                    <a:srgbClr val="000000"/>
                  </a:solidFill>
                  <a:latin typeface="Century Gothic Paneuropean"/>
                  <a:ea typeface="Century Gothic Paneuropean"/>
                  <a:cs typeface="Century Gothic Paneuropean"/>
                  <a:sym typeface="Century Gothic Paneuropean"/>
                </a:rPr>
                <a:t>Μετατρέψαμε τις κατηγορικές μεταβλητές σε αριθμητική μορφή (</a:t>
              </a:r>
              <a:r>
                <a:rPr lang="en-US" b="true" sz="2499">
                  <a:solidFill>
                    <a:srgbClr val="000000"/>
                  </a:solidFill>
                  <a:latin typeface="Century Gothic Paneuropean Bold"/>
                  <a:ea typeface="Century Gothic Paneuropean Bold"/>
                  <a:cs typeface="Century Gothic Paneuropean Bold"/>
                  <a:sym typeface="Century Gothic Paneuropean Bold"/>
                </a:rPr>
                <a:t>one-hot encoding</a:t>
              </a:r>
              <a:r>
                <a:rPr lang="en-US" sz="2499">
                  <a:solidFill>
                    <a:srgbClr val="000000"/>
                  </a:solidFill>
                  <a:latin typeface="Century Gothic Paneuropean"/>
                  <a:ea typeface="Century Gothic Paneuropean"/>
                  <a:cs typeface="Century Gothic Paneuropean"/>
                  <a:sym typeface="Century Gothic Paneuropean"/>
                </a:rPr>
                <a:t>).</a:t>
              </a:r>
            </a:p>
            <a:p>
              <a:pPr algn="just" marL="539749" indent="-269875" lvl="1">
                <a:lnSpc>
                  <a:spcPts val="3999"/>
                </a:lnSpc>
                <a:spcBef>
                  <a:spcPct val="0"/>
                </a:spcBef>
                <a:buFont typeface="Arial"/>
                <a:buChar char="•"/>
              </a:pPr>
              <a:r>
                <a:rPr lang="en-US" sz="2499">
                  <a:solidFill>
                    <a:srgbClr val="000000"/>
                  </a:solidFill>
                  <a:latin typeface="Century Gothic Paneuropean"/>
                  <a:ea typeface="Century Gothic Paneuropean"/>
                  <a:cs typeface="Century Gothic Paneuropean"/>
                  <a:sym typeface="Century Gothic Paneuropean"/>
                </a:rPr>
                <a:t>Εφαρμόσαμε </a:t>
              </a:r>
              <a:r>
                <a:rPr lang="en-US" b="true" sz="2499">
                  <a:solidFill>
                    <a:srgbClr val="000000"/>
                  </a:solidFill>
                  <a:latin typeface="Century Gothic Paneuropean Bold"/>
                  <a:ea typeface="Century Gothic Paneuropean Bold"/>
                  <a:cs typeface="Century Gothic Paneuropean Bold"/>
                  <a:sym typeface="Century Gothic Paneuropean Bold"/>
                </a:rPr>
                <a:t>PCA </a:t>
              </a:r>
              <a:r>
                <a:rPr lang="en-US" sz="2499">
                  <a:solidFill>
                    <a:srgbClr val="000000"/>
                  </a:solidFill>
                  <a:latin typeface="Century Gothic Paneuropean"/>
                  <a:ea typeface="Century Gothic Paneuropean"/>
                  <a:cs typeface="Century Gothic Paneuropean"/>
                  <a:sym typeface="Century Gothic Paneuropean"/>
                </a:rPr>
                <a:t>και διατηρήσαμε την </a:t>
              </a:r>
              <a:r>
                <a:rPr lang="en-US" b="true" sz="2499">
                  <a:solidFill>
                    <a:srgbClr val="000000"/>
                  </a:solidFill>
                  <a:latin typeface="Century Gothic Paneuropean Bold"/>
                  <a:ea typeface="Century Gothic Paneuropean Bold"/>
                  <a:cs typeface="Century Gothic Paneuropean Bold"/>
                  <a:sym typeface="Century Gothic Paneuropean Bold"/>
                </a:rPr>
                <a:t>πρώτη κύρια</a:t>
              </a:r>
              <a:r>
                <a:rPr lang="en-US" sz="2499">
                  <a:solidFill>
                    <a:srgbClr val="000000"/>
                  </a:solidFill>
                  <a:latin typeface="Century Gothic Paneuropean"/>
                  <a:ea typeface="Century Gothic Paneuropean"/>
                  <a:cs typeface="Century Gothic Paneuropean"/>
                  <a:sym typeface="Century Gothic Paneuropean"/>
                </a:rPr>
                <a:t> </a:t>
              </a:r>
              <a:r>
                <a:rPr lang="en-US" b="true" sz="2499">
                  <a:solidFill>
                    <a:srgbClr val="000000"/>
                  </a:solidFill>
                  <a:latin typeface="Century Gothic Paneuropean Bold"/>
                  <a:ea typeface="Century Gothic Paneuropean Bold"/>
                  <a:cs typeface="Century Gothic Paneuropean Bold"/>
                  <a:sym typeface="Century Gothic Paneuropean Bold"/>
                </a:rPr>
                <a:t>συνιστώσα </a:t>
              </a:r>
              <a:r>
                <a:rPr lang="en-US" sz="2499">
                  <a:solidFill>
                    <a:srgbClr val="000000"/>
                  </a:solidFill>
                  <a:latin typeface="Century Gothic Paneuropean"/>
                  <a:ea typeface="Century Gothic Paneuropean"/>
                  <a:cs typeface="Century Gothic Paneuropean"/>
                  <a:sym typeface="Century Gothic Paneuropean"/>
                </a:rPr>
                <a:t>(principal component) με τη </a:t>
              </a:r>
              <a:r>
                <a:rPr lang="en-US" b="true" sz="2499">
                  <a:solidFill>
                    <a:srgbClr val="000000"/>
                  </a:solidFill>
                  <a:latin typeface="Century Gothic Paneuropean Bold"/>
                  <a:ea typeface="Century Gothic Paneuropean Bold"/>
                  <a:cs typeface="Century Gothic Paneuropean Bold"/>
                  <a:sym typeface="Century Gothic Paneuropean Bold"/>
                </a:rPr>
                <a:t>μεγαλύτερη διακύμανση</a:t>
              </a:r>
              <a:r>
                <a:rPr lang="en-US" sz="2499">
                  <a:solidFill>
                    <a:srgbClr val="000000"/>
                  </a:solidFill>
                  <a:latin typeface="Century Gothic Paneuropean"/>
                  <a:ea typeface="Century Gothic Paneuropean"/>
                  <a:cs typeface="Century Gothic Paneuropean"/>
                  <a:sym typeface="Century Gothic Paneuropean"/>
                </a:rPr>
                <a:t>.</a:t>
              </a:r>
            </a:p>
            <a:p>
              <a:pPr algn="just" marL="539749" indent="-269875" lvl="1">
                <a:lnSpc>
                  <a:spcPts val="3999"/>
                </a:lnSpc>
                <a:spcBef>
                  <a:spcPct val="0"/>
                </a:spcBef>
                <a:buFont typeface="Arial"/>
                <a:buChar char="•"/>
              </a:pPr>
              <a:r>
                <a:rPr lang="en-US" sz="2499">
                  <a:solidFill>
                    <a:srgbClr val="000000"/>
                  </a:solidFill>
                  <a:latin typeface="Century Gothic Paneuropean"/>
                  <a:ea typeface="Century Gothic Paneuropean"/>
                  <a:cs typeface="Century Gothic Paneuropean"/>
                  <a:sym typeface="Century Gothic Paneuropean"/>
                </a:rPr>
                <a:t>Αντικαταστήσαμε τις αρχικές κατηγορικές μεταβλητές με τη νέα στήλη "</a:t>
              </a:r>
              <a:r>
                <a:rPr lang="en-US" b="true" sz="2499">
                  <a:solidFill>
                    <a:srgbClr val="000000"/>
                  </a:solidFill>
                  <a:latin typeface="Century Gothic Paneuropean Bold"/>
                  <a:ea typeface="Century Gothic Paneuropean Bold"/>
                  <a:cs typeface="Century Gothic Paneuropean Bold"/>
                  <a:sym typeface="Century Gothic Paneuropean Bold"/>
                </a:rPr>
                <a:t>Categorical_Impact</a:t>
              </a:r>
              <a:r>
                <a:rPr lang="en-US" sz="2499">
                  <a:solidFill>
                    <a:srgbClr val="000000"/>
                  </a:solidFill>
                  <a:latin typeface="Century Gothic Paneuropean"/>
                  <a:ea typeface="Century Gothic Paneuropean"/>
                  <a:cs typeface="Century Gothic Paneuropean"/>
                  <a:sym typeface="Century Gothic Paneuropean"/>
                </a:rPr>
                <a:t>", η οποία περιέχει όλη τη σημαντική πληροφορία συμπυκνωμένη.</a:t>
              </a:r>
            </a:p>
          </p:txBody>
        </p:sp>
      </p:grpSp>
      <p:sp>
        <p:nvSpPr>
          <p:cNvPr name="AutoShape 6" id="6"/>
          <p:cNvSpPr/>
          <p:nvPr/>
        </p:nvSpPr>
        <p:spPr>
          <a:xfrm rot="0">
            <a:off x="11727972" y="0"/>
            <a:ext cx="6560028" cy="10287000"/>
          </a:xfrm>
          <a:prstGeom prst="rect">
            <a:avLst/>
          </a:prstGeom>
          <a:solidFill>
            <a:srgbClr val="3C0945"/>
          </a:solidFill>
        </p:spPr>
      </p:sp>
      <p:sp>
        <p:nvSpPr>
          <p:cNvPr name="Freeform 7" id="7"/>
          <p:cNvSpPr/>
          <p:nvPr/>
        </p:nvSpPr>
        <p:spPr>
          <a:xfrm flipH="false" flipV="false" rot="5400000">
            <a:off x="10092648" y="1635324"/>
            <a:ext cx="10301251" cy="7030604"/>
          </a:xfrm>
          <a:custGeom>
            <a:avLst/>
            <a:gdLst/>
            <a:ahLst/>
            <a:cxnLst/>
            <a:rect r="r" b="b" t="t" l="l"/>
            <a:pathLst>
              <a:path h="7030604" w="10301251">
                <a:moveTo>
                  <a:pt x="0" y="0"/>
                </a:moveTo>
                <a:lnTo>
                  <a:pt x="10301252" y="0"/>
                </a:lnTo>
                <a:lnTo>
                  <a:pt x="10301252" y="7030604"/>
                </a:lnTo>
                <a:lnTo>
                  <a:pt x="0" y="70306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wipe dir="u"/>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1957396" y="-4821220"/>
            <a:ext cx="21856564" cy="22049497"/>
          </a:xfrm>
          <a:custGeom>
            <a:avLst/>
            <a:gdLst/>
            <a:ahLst/>
            <a:cxnLst/>
            <a:rect r="r" b="b" t="t" l="l"/>
            <a:pathLst>
              <a:path h="22049497" w="21856564">
                <a:moveTo>
                  <a:pt x="0" y="0"/>
                </a:moveTo>
                <a:lnTo>
                  <a:pt x="21856564" y="0"/>
                </a:lnTo>
                <a:lnTo>
                  <a:pt x="21856564" y="22049497"/>
                </a:lnTo>
                <a:lnTo>
                  <a:pt x="0" y="22049497"/>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7677" y="4039134"/>
            <a:ext cx="16092647" cy="5692774"/>
          </a:xfrm>
          <a:custGeom>
            <a:avLst/>
            <a:gdLst/>
            <a:ahLst/>
            <a:cxnLst/>
            <a:rect r="r" b="b" t="t" l="l"/>
            <a:pathLst>
              <a:path h="5692774" w="16092647">
                <a:moveTo>
                  <a:pt x="0" y="0"/>
                </a:moveTo>
                <a:lnTo>
                  <a:pt x="16092646" y="0"/>
                </a:lnTo>
                <a:lnTo>
                  <a:pt x="16092646" y="5692774"/>
                </a:lnTo>
                <a:lnTo>
                  <a:pt x="0" y="5692774"/>
                </a:lnTo>
                <a:lnTo>
                  <a:pt x="0" y="0"/>
                </a:lnTo>
                <a:close/>
              </a:path>
            </a:pathLst>
          </a:custGeom>
          <a:blipFill>
            <a:blip r:embed="rId4"/>
            <a:stretch>
              <a:fillRect l="0" t="0" r="0" b="0"/>
            </a:stretch>
          </a:blipFill>
        </p:spPr>
      </p:sp>
      <p:grpSp>
        <p:nvGrpSpPr>
          <p:cNvPr name="Group 4" id="4"/>
          <p:cNvGrpSpPr/>
          <p:nvPr/>
        </p:nvGrpSpPr>
        <p:grpSpPr>
          <a:xfrm rot="5400000">
            <a:off x="7427836" y="-8173681"/>
            <a:ext cx="3086100" cy="19113674"/>
            <a:chOff x="0" y="0"/>
            <a:chExt cx="812800" cy="5034054"/>
          </a:xfrm>
        </p:grpSpPr>
        <p:sp>
          <p:nvSpPr>
            <p:cNvPr name="Freeform 5" id="5"/>
            <p:cNvSpPr/>
            <p:nvPr/>
          </p:nvSpPr>
          <p:spPr>
            <a:xfrm flipH="false" flipV="false" rot="0">
              <a:off x="0" y="0"/>
              <a:ext cx="812800" cy="5034054"/>
            </a:xfrm>
            <a:custGeom>
              <a:avLst/>
              <a:gdLst/>
              <a:ahLst/>
              <a:cxnLst/>
              <a:rect r="r" b="b" t="t" l="l"/>
              <a:pathLst>
                <a:path h="5034054" w="812800">
                  <a:moveTo>
                    <a:pt x="0" y="0"/>
                  </a:moveTo>
                  <a:lnTo>
                    <a:pt x="812800" y="0"/>
                  </a:lnTo>
                  <a:lnTo>
                    <a:pt x="812800" y="5034054"/>
                  </a:lnTo>
                  <a:lnTo>
                    <a:pt x="0" y="5034054"/>
                  </a:lnTo>
                  <a:close/>
                </a:path>
              </a:pathLst>
            </a:custGeom>
            <a:solidFill>
              <a:srgbClr val="3C0945"/>
            </a:solidFill>
          </p:spPr>
        </p:sp>
        <p:sp>
          <p:nvSpPr>
            <p:cNvPr name="TextBox 6" id="6"/>
            <p:cNvSpPr txBox="true"/>
            <p:nvPr/>
          </p:nvSpPr>
          <p:spPr>
            <a:xfrm>
              <a:off x="0" y="-47625"/>
              <a:ext cx="812800" cy="5081679"/>
            </a:xfrm>
            <a:prstGeom prst="rect">
              <a:avLst/>
            </a:prstGeom>
          </p:spPr>
          <p:txBody>
            <a:bodyPr anchor="ctr" rtlCol="false" tIns="50800" lIns="50800" bIns="50800" rIns="50800"/>
            <a:lstStyle/>
            <a:p>
              <a:pPr algn="ctr">
                <a:lnSpc>
                  <a:spcPts val="3500"/>
                </a:lnSpc>
              </a:pPr>
            </a:p>
          </p:txBody>
        </p:sp>
      </p:grpSp>
      <p:sp>
        <p:nvSpPr>
          <p:cNvPr name="Freeform 7" id="7"/>
          <p:cNvSpPr/>
          <p:nvPr/>
        </p:nvSpPr>
        <p:spPr>
          <a:xfrm flipH="false" flipV="false" rot="0">
            <a:off x="551773" y="-2667365"/>
            <a:ext cx="8592227" cy="5032884"/>
          </a:xfrm>
          <a:custGeom>
            <a:avLst/>
            <a:gdLst/>
            <a:ahLst/>
            <a:cxnLst/>
            <a:rect r="r" b="b" t="t" l="l"/>
            <a:pathLst>
              <a:path h="5032884" w="8592227">
                <a:moveTo>
                  <a:pt x="0" y="0"/>
                </a:moveTo>
                <a:lnTo>
                  <a:pt x="8592227" y="0"/>
                </a:lnTo>
                <a:lnTo>
                  <a:pt x="8592227" y="5032884"/>
                </a:lnTo>
                <a:lnTo>
                  <a:pt x="0" y="5032884"/>
                </a:lnTo>
                <a:lnTo>
                  <a:pt x="0" y="0"/>
                </a:lnTo>
                <a:close/>
              </a:path>
            </a:pathLst>
          </a:custGeom>
          <a:blipFill>
            <a:blip r:embed="rId5">
              <a:extLst>
                <a:ext uri="{96DAC541-7B7A-43D3-8B79-37D633B846F1}">
                  <asvg:svgBlip xmlns:asvg="http://schemas.microsoft.com/office/drawing/2016/SVG/main" r:embed="rId6"/>
                </a:ext>
              </a:extLst>
            </a:blip>
            <a:stretch>
              <a:fillRect l="0" t="0" r="0" b="-16517"/>
            </a:stretch>
          </a:blipFill>
        </p:spPr>
      </p:sp>
      <p:sp>
        <p:nvSpPr>
          <p:cNvPr name="Freeform 8" id="8"/>
          <p:cNvSpPr/>
          <p:nvPr/>
        </p:nvSpPr>
        <p:spPr>
          <a:xfrm flipH="false" flipV="false" rot="5400000">
            <a:off x="6219486" y="2464501"/>
            <a:ext cx="304800" cy="3048000"/>
          </a:xfrm>
          <a:custGeom>
            <a:avLst/>
            <a:gdLst/>
            <a:ahLst/>
            <a:cxnLst/>
            <a:rect r="r" b="b" t="t" l="l"/>
            <a:pathLst>
              <a:path h="3048000" w="304800">
                <a:moveTo>
                  <a:pt x="0" y="0"/>
                </a:moveTo>
                <a:lnTo>
                  <a:pt x="304800" y="0"/>
                </a:lnTo>
                <a:lnTo>
                  <a:pt x="304800" y="3048000"/>
                </a:lnTo>
                <a:lnTo>
                  <a:pt x="0" y="3048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5400000">
            <a:off x="11519079" y="2848581"/>
            <a:ext cx="234967" cy="2349673"/>
          </a:xfrm>
          <a:custGeom>
            <a:avLst/>
            <a:gdLst/>
            <a:ahLst/>
            <a:cxnLst/>
            <a:rect r="r" b="b" t="t" l="l"/>
            <a:pathLst>
              <a:path h="2349673" w="234967">
                <a:moveTo>
                  <a:pt x="0" y="0"/>
                </a:moveTo>
                <a:lnTo>
                  <a:pt x="234968" y="0"/>
                </a:lnTo>
                <a:lnTo>
                  <a:pt x="234968" y="2349673"/>
                </a:lnTo>
                <a:lnTo>
                  <a:pt x="0" y="23496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5400000">
            <a:off x="9061323" y="2848581"/>
            <a:ext cx="234967" cy="2349673"/>
          </a:xfrm>
          <a:custGeom>
            <a:avLst/>
            <a:gdLst/>
            <a:ahLst/>
            <a:cxnLst/>
            <a:rect r="r" b="b" t="t" l="l"/>
            <a:pathLst>
              <a:path h="2349673" w="234967">
                <a:moveTo>
                  <a:pt x="0" y="0"/>
                </a:moveTo>
                <a:lnTo>
                  <a:pt x="234967" y="0"/>
                </a:lnTo>
                <a:lnTo>
                  <a:pt x="234967" y="2349673"/>
                </a:lnTo>
                <a:lnTo>
                  <a:pt x="0" y="23496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7811162" y="4140901"/>
            <a:ext cx="1379630" cy="5117399"/>
            <a:chOff x="0" y="0"/>
            <a:chExt cx="363359" cy="1347792"/>
          </a:xfrm>
        </p:grpSpPr>
        <p:sp>
          <p:nvSpPr>
            <p:cNvPr name="Freeform 12" id="12"/>
            <p:cNvSpPr/>
            <p:nvPr/>
          </p:nvSpPr>
          <p:spPr>
            <a:xfrm flipH="false" flipV="false" rot="0">
              <a:off x="0" y="0"/>
              <a:ext cx="363359" cy="1347792"/>
            </a:xfrm>
            <a:custGeom>
              <a:avLst/>
              <a:gdLst/>
              <a:ahLst/>
              <a:cxnLst/>
              <a:rect r="r" b="b" t="t" l="l"/>
              <a:pathLst>
                <a:path h="1347792" w="363359">
                  <a:moveTo>
                    <a:pt x="0" y="0"/>
                  </a:moveTo>
                  <a:lnTo>
                    <a:pt x="363359" y="0"/>
                  </a:lnTo>
                  <a:lnTo>
                    <a:pt x="363359" y="1347792"/>
                  </a:lnTo>
                  <a:lnTo>
                    <a:pt x="0" y="1347792"/>
                  </a:lnTo>
                  <a:close/>
                </a:path>
              </a:pathLst>
            </a:custGeom>
            <a:solidFill>
              <a:srgbClr val="000000">
                <a:alpha val="0"/>
              </a:srgbClr>
            </a:solidFill>
            <a:ln w="28575" cap="sq">
              <a:solidFill>
                <a:srgbClr val="000000"/>
              </a:solidFill>
              <a:prstDash val="lgDash"/>
              <a:miter/>
            </a:ln>
          </p:spPr>
        </p:sp>
        <p:sp>
          <p:nvSpPr>
            <p:cNvPr name="TextBox 13" id="13"/>
            <p:cNvSpPr txBox="true"/>
            <p:nvPr/>
          </p:nvSpPr>
          <p:spPr>
            <a:xfrm>
              <a:off x="0" y="-47625"/>
              <a:ext cx="363359" cy="1395417"/>
            </a:xfrm>
            <a:prstGeom prst="rect">
              <a:avLst/>
            </a:prstGeom>
          </p:spPr>
          <p:txBody>
            <a:bodyPr anchor="ctr" rtlCol="false" tIns="50800" lIns="50800" bIns="50800" rIns="50800"/>
            <a:lstStyle/>
            <a:p>
              <a:pPr algn="ctr">
                <a:lnSpc>
                  <a:spcPts val="3500"/>
                </a:lnSpc>
              </a:pPr>
            </a:p>
          </p:txBody>
        </p:sp>
      </p:grpSp>
      <p:sp>
        <p:nvSpPr>
          <p:cNvPr name="TextBox 14" id="14"/>
          <p:cNvSpPr txBox="true"/>
          <p:nvPr/>
        </p:nvSpPr>
        <p:spPr>
          <a:xfrm rot="0">
            <a:off x="9057344" y="783081"/>
            <a:ext cx="8832615" cy="1200150"/>
          </a:xfrm>
          <a:prstGeom prst="rect">
            <a:avLst/>
          </a:prstGeom>
        </p:spPr>
        <p:txBody>
          <a:bodyPr anchor="t" rtlCol="false" tIns="0" lIns="0" bIns="0" rIns="0">
            <a:spAutoFit/>
          </a:bodyPr>
          <a:lstStyle/>
          <a:p>
            <a:pPr algn="ctr">
              <a:lnSpc>
                <a:spcPts val="4799"/>
              </a:lnSpc>
            </a:pPr>
            <a:r>
              <a:rPr lang="en-US" sz="3999" b="true">
                <a:solidFill>
                  <a:srgbClr val="FFFFFF"/>
                </a:solidFill>
                <a:latin typeface="Century Gothic Paneuropean Bold"/>
                <a:ea typeface="Century Gothic Paneuropean Bold"/>
                <a:cs typeface="Century Gothic Paneuropean Bold"/>
                <a:sym typeface="Century Gothic Paneuropean Bold"/>
              </a:rPr>
              <a:t>Τα τελικά features του Dataset έχουν</a:t>
            </a:r>
          </a:p>
          <a:p>
            <a:pPr algn="ctr" marL="0" indent="0" lvl="0">
              <a:lnSpc>
                <a:spcPts val="4799"/>
              </a:lnSpc>
              <a:spcBef>
                <a:spcPct val="0"/>
              </a:spcBef>
            </a:pPr>
            <a:r>
              <a:rPr lang="en-US" b="true" sz="3999">
                <a:solidFill>
                  <a:srgbClr val="FFFFFF"/>
                </a:solidFill>
                <a:latin typeface="Century Gothic Paneuropean Bold"/>
                <a:ea typeface="Century Gothic Paneuropean Bold"/>
                <a:cs typeface="Century Gothic Paneuropean Bold"/>
                <a:sym typeface="Century Gothic Paneuropean Bold"/>
              </a:rPr>
              <a:t>διαμορφωθεί ως εξής:</a:t>
            </a:r>
          </a:p>
        </p:txBody>
      </p:sp>
      <p:sp>
        <p:nvSpPr>
          <p:cNvPr name="TextBox 15" id="15"/>
          <p:cNvSpPr txBox="true"/>
          <p:nvPr/>
        </p:nvSpPr>
        <p:spPr>
          <a:xfrm rot="0">
            <a:off x="4640209" y="3531301"/>
            <a:ext cx="3674177" cy="285750"/>
          </a:xfrm>
          <a:prstGeom prst="rect">
            <a:avLst/>
          </a:prstGeom>
        </p:spPr>
        <p:txBody>
          <a:bodyPr anchor="t" rtlCol="false" tIns="0" lIns="0" bIns="0" rIns="0">
            <a:spAutoFit/>
          </a:bodyPr>
          <a:lstStyle/>
          <a:p>
            <a:pPr algn="ctr" marL="0" indent="0" lvl="0">
              <a:lnSpc>
                <a:spcPts val="2280"/>
              </a:lnSpc>
              <a:spcBef>
                <a:spcPct val="0"/>
              </a:spcBef>
            </a:pPr>
            <a:r>
              <a:rPr lang="en-US" b="true" sz="1900">
                <a:solidFill>
                  <a:srgbClr val="000000"/>
                </a:solidFill>
                <a:latin typeface="Century Gothic Paneuropean Bold"/>
                <a:ea typeface="Century Gothic Paneuropean Bold"/>
                <a:cs typeface="Century Gothic Paneuropean Bold"/>
                <a:sym typeface="Century Gothic Paneuropean Bold"/>
              </a:rPr>
              <a:t>Signal Quality Metrics</a:t>
            </a:r>
          </a:p>
        </p:txBody>
      </p:sp>
      <p:sp>
        <p:nvSpPr>
          <p:cNvPr name="TextBox 16" id="16"/>
          <p:cNvSpPr txBox="true"/>
          <p:nvPr/>
        </p:nvSpPr>
        <p:spPr>
          <a:xfrm rot="0">
            <a:off x="1779790" y="3683701"/>
            <a:ext cx="2227862" cy="285750"/>
          </a:xfrm>
          <a:prstGeom prst="rect">
            <a:avLst/>
          </a:prstGeom>
        </p:spPr>
        <p:txBody>
          <a:bodyPr anchor="t" rtlCol="false" tIns="0" lIns="0" bIns="0" rIns="0">
            <a:spAutoFit/>
          </a:bodyPr>
          <a:lstStyle/>
          <a:p>
            <a:pPr algn="ctr" marL="0" indent="0" lvl="0">
              <a:lnSpc>
                <a:spcPts val="2280"/>
              </a:lnSpc>
              <a:spcBef>
                <a:spcPct val="0"/>
              </a:spcBef>
            </a:pPr>
            <a:r>
              <a:rPr lang="en-US" b="true" sz="1900">
                <a:solidFill>
                  <a:srgbClr val="000000"/>
                </a:solidFill>
                <a:latin typeface="Century Gothic Paneuropean Bold"/>
                <a:ea typeface="Century Gothic Paneuropean Bold"/>
                <a:cs typeface="Century Gothic Paneuropean Bold"/>
                <a:sym typeface="Century Gothic Paneuropean Bold"/>
              </a:rPr>
              <a:t>Timestamp</a:t>
            </a:r>
          </a:p>
        </p:txBody>
      </p:sp>
      <p:sp>
        <p:nvSpPr>
          <p:cNvPr name="TextBox 17" id="17"/>
          <p:cNvSpPr txBox="true"/>
          <p:nvPr/>
        </p:nvSpPr>
        <p:spPr>
          <a:xfrm rot="0">
            <a:off x="15031438" y="3378901"/>
            <a:ext cx="2227862" cy="571500"/>
          </a:xfrm>
          <a:prstGeom prst="rect">
            <a:avLst/>
          </a:prstGeom>
        </p:spPr>
        <p:txBody>
          <a:bodyPr anchor="t" rtlCol="false" tIns="0" lIns="0" bIns="0" rIns="0">
            <a:spAutoFit/>
          </a:bodyPr>
          <a:lstStyle/>
          <a:p>
            <a:pPr algn="ctr" marL="0" indent="0" lvl="0">
              <a:lnSpc>
                <a:spcPts val="2280"/>
              </a:lnSpc>
              <a:spcBef>
                <a:spcPct val="0"/>
              </a:spcBef>
            </a:pPr>
            <a:r>
              <a:rPr lang="en-US" b="true" sz="1900">
                <a:solidFill>
                  <a:srgbClr val="000000"/>
                </a:solidFill>
                <a:latin typeface="Century Gothic Paneuropean Bold"/>
                <a:ea typeface="Century Gothic Paneuropean Bold"/>
                <a:cs typeface="Century Gothic Paneuropean Bold"/>
                <a:sym typeface="Century Gothic Paneuropean Bold"/>
              </a:rPr>
              <a:t>Categorical Features</a:t>
            </a:r>
          </a:p>
        </p:txBody>
      </p:sp>
      <p:sp>
        <p:nvSpPr>
          <p:cNvPr name="TextBox 18" id="18"/>
          <p:cNvSpPr txBox="true"/>
          <p:nvPr/>
        </p:nvSpPr>
        <p:spPr>
          <a:xfrm rot="0">
            <a:off x="9799475" y="3531301"/>
            <a:ext cx="3674177" cy="285750"/>
          </a:xfrm>
          <a:prstGeom prst="rect">
            <a:avLst/>
          </a:prstGeom>
        </p:spPr>
        <p:txBody>
          <a:bodyPr anchor="t" rtlCol="false" tIns="0" lIns="0" bIns="0" rIns="0">
            <a:spAutoFit/>
          </a:bodyPr>
          <a:lstStyle/>
          <a:p>
            <a:pPr algn="ctr" marL="0" indent="0" lvl="0">
              <a:lnSpc>
                <a:spcPts val="2280"/>
              </a:lnSpc>
              <a:spcBef>
                <a:spcPct val="0"/>
              </a:spcBef>
            </a:pPr>
            <a:r>
              <a:rPr lang="en-US" b="true" sz="1900">
                <a:solidFill>
                  <a:srgbClr val="000000"/>
                </a:solidFill>
                <a:latin typeface="Century Gothic Paneuropean Bold"/>
                <a:ea typeface="Century Gothic Paneuropean Bold"/>
                <a:cs typeface="Century Gothic Paneuropean Bold"/>
                <a:sym typeface="Century Gothic Paneuropean Bold"/>
              </a:rPr>
              <a:t>Signal Quality Metrics</a:t>
            </a:r>
          </a:p>
        </p:txBody>
      </p:sp>
      <p:sp>
        <p:nvSpPr>
          <p:cNvPr name="TextBox 19" id="19"/>
          <p:cNvSpPr txBox="true"/>
          <p:nvPr/>
        </p:nvSpPr>
        <p:spPr>
          <a:xfrm rot="0">
            <a:off x="7895886" y="3267759"/>
            <a:ext cx="2665677" cy="571500"/>
          </a:xfrm>
          <a:prstGeom prst="rect">
            <a:avLst/>
          </a:prstGeom>
        </p:spPr>
        <p:txBody>
          <a:bodyPr anchor="t" rtlCol="false" tIns="0" lIns="0" bIns="0" rIns="0">
            <a:spAutoFit/>
          </a:bodyPr>
          <a:lstStyle/>
          <a:p>
            <a:pPr algn="ctr" marL="0" indent="0" lvl="0">
              <a:lnSpc>
                <a:spcPts val="2280"/>
              </a:lnSpc>
              <a:spcBef>
                <a:spcPct val="0"/>
              </a:spcBef>
            </a:pPr>
            <a:r>
              <a:rPr lang="en-US" b="true" sz="1900">
                <a:solidFill>
                  <a:srgbClr val="000000"/>
                </a:solidFill>
                <a:latin typeface="Century Gothic Paneuropean Bold"/>
                <a:ea typeface="Century Gothic Paneuropean Bold"/>
                <a:cs typeface="Century Gothic Paneuropean Bold"/>
                <a:sym typeface="Century Gothic Paneuropean Bold"/>
              </a:rPr>
              <a:t>Bitrate-Related Features </a:t>
            </a:r>
          </a:p>
        </p:txBody>
      </p:sp>
      <p:sp>
        <p:nvSpPr>
          <p:cNvPr name="TextBox 20" id="20"/>
          <p:cNvSpPr txBox="true"/>
          <p:nvPr/>
        </p:nvSpPr>
        <p:spPr>
          <a:xfrm rot="0">
            <a:off x="6663888" y="9324975"/>
            <a:ext cx="3674177" cy="304800"/>
          </a:xfrm>
          <a:prstGeom prst="rect">
            <a:avLst/>
          </a:prstGeom>
        </p:spPr>
        <p:txBody>
          <a:bodyPr anchor="t" rtlCol="false" tIns="0" lIns="0" bIns="0" rIns="0">
            <a:spAutoFit/>
          </a:bodyPr>
          <a:lstStyle/>
          <a:p>
            <a:pPr algn="ctr" marL="0" indent="0" lvl="0">
              <a:lnSpc>
                <a:spcPts val="2400"/>
              </a:lnSpc>
              <a:spcBef>
                <a:spcPct val="0"/>
              </a:spcBef>
            </a:pPr>
            <a:r>
              <a:rPr lang="en-US" b="true" sz="2000">
                <a:solidFill>
                  <a:srgbClr val="000000"/>
                </a:solidFill>
                <a:latin typeface="Century Gothic Paneuropean Bold"/>
                <a:ea typeface="Century Gothic Paneuropean Bold"/>
                <a:cs typeface="Century Gothic Paneuropean Bold"/>
                <a:sym typeface="Century Gothic Paneuropean Bold"/>
              </a:rPr>
              <a:t>Target</a:t>
            </a:r>
          </a:p>
        </p:txBody>
      </p:sp>
    </p:spTree>
  </p:cSld>
  <p:clrMapOvr>
    <a:masterClrMapping/>
  </p:clrMapOvr>
  <p:transition spd="fast">
    <p:wipe dir="d"/>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TextBox 2" id="2"/>
          <p:cNvSpPr txBox="true"/>
          <p:nvPr/>
        </p:nvSpPr>
        <p:spPr>
          <a:xfrm rot="0">
            <a:off x="6768794" y="1438275"/>
            <a:ext cx="11029848" cy="7419975"/>
          </a:xfrm>
          <a:prstGeom prst="rect">
            <a:avLst/>
          </a:prstGeom>
        </p:spPr>
        <p:txBody>
          <a:bodyPr anchor="t" rtlCol="false" tIns="0" lIns="0" bIns="0" rIns="0">
            <a:spAutoFit/>
          </a:bodyPr>
          <a:lstStyle/>
          <a:p>
            <a:pPr algn="just" marL="0" indent="0" lvl="0">
              <a:lnSpc>
                <a:spcPts val="2999"/>
              </a:lnSpc>
            </a:pPr>
            <a:r>
              <a:rPr lang="en-US" sz="2499">
                <a:solidFill>
                  <a:srgbClr val="000000"/>
                </a:solidFill>
                <a:latin typeface="Century Gothic Paneuropean"/>
                <a:ea typeface="Century Gothic Paneuropean"/>
                <a:cs typeface="Century Gothic Paneuropean"/>
                <a:sym typeface="Century Gothic Paneuropean"/>
              </a:rPr>
              <a:t>Πριν προχωρήσουμε στην εκπαίδευση και αξιολόγηση των διαφορετικών μοντέλων, εφαρμόσαμε ένα κοινό σύνολο προεπεξεργασιών στα δεδομένα, ώστε η σύγκριση των αποτελεσμάτων να είναι δίκαιη και αξιόπιστη.</a:t>
            </a:r>
          </a:p>
          <a:p>
            <a:pPr algn="just" marL="0" indent="0" lvl="0">
              <a:lnSpc>
                <a:spcPts val="2999"/>
              </a:lnSpc>
            </a:pPr>
          </a:p>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Για όλα τα χαρακτηριστικά, εφαρμόσαμε </a:t>
            </a:r>
            <a:r>
              <a:rPr lang="en-US" b="true" sz="2499">
                <a:solidFill>
                  <a:srgbClr val="000000"/>
                </a:solidFill>
                <a:latin typeface="Century Gothic Paneuropean Bold"/>
                <a:ea typeface="Century Gothic Paneuropean Bold"/>
                <a:cs typeface="Century Gothic Paneuropean Bold"/>
                <a:sym typeface="Century Gothic Paneuropean Bold"/>
              </a:rPr>
              <a:t>StandardScaler</a:t>
            </a:r>
            <a:r>
              <a:rPr lang="en-US" sz="2499">
                <a:solidFill>
                  <a:srgbClr val="000000"/>
                </a:solidFill>
                <a:latin typeface="Century Gothic Paneuropean"/>
                <a:ea typeface="Century Gothic Paneuropean"/>
                <a:cs typeface="Century Gothic Paneuropean"/>
                <a:sym typeface="Century Gothic Paneuropean"/>
              </a:rPr>
              <a:t>(), ο οποίος μετασχηματίζει τα δεδομένα ώστε να έχουν μέσο όρο 0 και τυπική απόκλιση 1. Αυτό διασφαλίζει ότι τα μοντέλα δεν θα επηρεαστούν από διαφορετικές κλίμακες των χαρακτηριστικών και θα συγκλίνουν πιο γρήγορα κατά την εκπαίδευση.</a:t>
            </a:r>
          </a:p>
          <a:p>
            <a:pPr algn="just">
              <a:lnSpc>
                <a:spcPts val="2999"/>
              </a:lnSpc>
            </a:pPr>
          </a:p>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dataset χωρίστηκε σε τρία σύνολα χωρίς ανάμειξη χρονικών στιγμών (</a:t>
            </a:r>
            <a:r>
              <a:rPr lang="en-US" b="true" sz="2499">
                <a:solidFill>
                  <a:srgbClr val="000000"/>
                </a:solidFill>
                <a:latin typeface="Century Gothic Paneuropean Bold"/>
                <a:ea typeface="Century Gothic Paneuropean Bold"/>
                <a:cs typeface="Century Gothic Paneuropean Bold"/>
                <a:sym typeface="Century Gothic Paneuropean Bold"/>
              </a:rPr>
              <a:t>shuffle=False</a:t>
            </a:r>
            <a:r>
              <a:rPr lang="en-US" sz="2499">
                <a:solidFill>
                  <a:srgbClr val="000000"/>
                </a:solidFill>
                <a:latin typeface="Century Gothic Paneuropean"/>
                <a:ea typeface="Century Gothic Paneuropean"/>
                <a:cs typeface="Century Gothic Paneuropean"/>
                <a:sym typeface="Century Gothic Paneuropean"/>
              </a:rPr>
              <a:t>):</a:t>
            </a:r>
          </a:p>
          <a:p>
            <a:pPr algn="just" marL="1079499" indent="-359833" lvl="2">
              <a:lnSpc>
                <a:spcPts val="29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Training Set</a:t>
            </a:r>
            <a:r>
              <a:rPr lang="en-US" sz="2499">
                <a:solidFill>
                  <a:srgbClr val="000000"/>
                </a:solidFill>
                <a:latin typeface="Century Gothic Paneuropean"/>
                <a:ea typeface="Century Gothic Paneuropean"/>
                <a:cs typeface="Century Gothic Paneuropean"/>
                <a:sym typeface="Century Gothic Paneuropean"/>
              </a:rPr>
              <a:t> (70%): Χρησιμοποιείται για την εκπαίδευση των μοντέλων.</a:t>
            </a:r>
          </a:p>
          <a:p>
            <a:pPr algn="just" marL="1079499" indent="-359833" lvl="2">
              <a:lnSpc>
                <a:spcPts val="29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Validation Set </a:t>
            </a:r>
            <a:r>
              <a:rPr lang="en-US" sz="2499">
                <a:solidFill>
                  <a:srgbClr val="000000"/>
                </a:solidFill>
                <a:latin typeface="Century Gothic Paneuropean"/>
                <a:ea typeface="Century Gothic Paneuropean"/>
                <a:cs typeface="Century Gothic Paneuropean"/>
                <a:sym typeface="Century Gothic Paneuropean"/>
              </a:rPr>
              <a:t>(15%): Επιτρέπει την παρακολούθηση της απόδοσης των μοντέλων και χρησιμοποιείται για hyperparameter tuning &amp; early stopping.</a:t>
            </a:r>
          </a:p>
          <a:p>
            <a:pPr algn="just" marL="1079499" indent="-359833" lvl="2">
              <a:lnSpc>
                <a:spcPts val="29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Test Set </a:t>
            </a:r>
            <a:r>
              <a:rPr lang="en-US" sz="2499">
                <a:solidFill>
                  <a:srgbClr val="000000"/>
                </a:solidFill>
                <a:latin typeface="Century Gothic Paneuropean"/>
                <a:ea typeface="Century Gothic Paneuropean"/>
                <a:cs typeface="Century Gothic Paneuropean"/>
                <a:sym typeface="Century Gothic Paneuropean"/>
              </a:rPr>
              <a:t>(15%): Χρησιμοποιείται αποκλειστικά για την τελική αξιολόγηση, προσομοιώνοντας νέα, άγνωστα δεδομένα.</a:t>
            </a:r>
          </a:p>
        </p:txBody>
      </p:sp>
      <p:sp>
        <p:nvSpPr>
          <p:cNvPr name="Freeform 3" id="3"/>
          <p:cNvSpPr/>
          <p:nvPr/>
        </p:nvSpPr>
        <p:spPr>
          <a:xfrm flipH="true" flipV="true" rot="0">
            <a:off x="1488819" y="1614488"/>
            <a:ext cx="3993759" cy="7040281"/>
          </a:xfrm>
          <a:custGeom>
            <a:avLst/>
            <a:gdLst/>
            <a:ahLst/>
            <a:cxnLst/>
            <a:rect r="r" b="b" t="t" l="l"/>
            <a:pathLst>
              <a:path h="7040281" w="3993759">
                <a:moveTo>
                  <a:pt x="3993759" y="7040280"/>
                </a:moveTo>
                <a:lnTo>
                  <a:pt x="0" y="7040280"/>
                </a:lnTo>
                <a:lnTo>
                  <a:pt x="0" y="0"/>
                </a:lnTo>
                <a:lnTo>
                  <a:pt x="3993759" y="0"/>
                </a:lnTo>
                <a:lnTo>
                  <a:pt x="3993759" y="704028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wipe dir="d"/>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3541570">
            <a:off x="4493127" y="-5355180"/>
            <a:ext cx="9301746" cy="22167461"/>
            <a:chOff x="0" y="0"/>
            <a:chExt cx="1817328" cy="4330967"/>
          </a:xfrm>
        </p:grpSpPr>
        <p:sp>
          <p:nvSpPr>
            <p:cNvPr name="Freeform 3" id="3"/>
            <p:cNvSpPr/>
            <p:nvPr/>
          </p:nvSpPr>
          <p:spPr>
            <a:xfrm flipH="false" flipV="false" rot="0">
              <a:off x="0" y="0"/>
              <a:ext cx="1817328" cy="4330967"/>
            </a:xfrm>
            <a:custGeom>
              <a:avLst/>
              <a:gdLst/>
              <a:ahLst/>
              <a:cxnLst/>
              <a:rect r="r" b="b" t="t" l="l"/>
              <a:pathLst>
                <a:path h="4330967" w="1817328">
                  <a:moveTo>
                    <a:pt x="0" y="0"/>
                  </a:moveTo>
                  <a:lnTo>
                    <a:pt x="1817328" y="0"/>
                  </a:lnTo>
                  <a:lnTo>
                    <a:pt x="1817328" y="4330967"/>
                  </a:lnTo>
                  <a:lnTo>
                    <a:pt x="0" y="4330967"/>
                  </a:lnTo>
                  <a:close/>
                </a:path>
              </a:pathLst>
            </a:custGeom>
            <a:solidFill>
              <a:srgbClr val="453254"/>
            </a:solidFill>
          </p:spPr>
        </p:sp>
        <p:sp>
          <p:nvSpPr>
            <p:cNvPr name="TextBox 4" id="4"/>
            <p:cNvSpPr txBox="true"/>
            <p:nvPr/>
          </p:nvSpPr>
          <p:spPr>
            <a:xfrm>
              <a:off x="0" y="-47625"/>
              <a:ext cx="1817328" cy="4378592"/>
            </a:xfrm>
            <a:prstGeom prst="rect">
              <a:avLst/>
            </a:prstGeom>
          </p:spPr>
          <p:txBody>
            <a:bodyPr anchor="ctr" rtlCol="false" tIns="50800" lIns="50800" bIns="50800" rIns="50800"/>
            <a:lstStyle/>
            <a:p>
              <a:pPr algn="ctr">
                <a:lnSpc>
                  <a:spcPts val="3500"/>
                </a:lnSpc>
              </a:pPr>
            </a:p>
          </p:txBody>
        </p:sp>
      </p:grpSp>
      <p:sp>
        <p:nvSpPr>
          <p:cNvPr name="Freeform 5" id="5" descr="Hi Tech HUD "/>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888838" y="6873274"/>
            <a:ext cx="4399162" cy="3079413"/>
          </a:xfrm>
          <a:custGeom>
            <a:avLst/>
            <a:gdLst/>
            <a:ahLst/>
            <a:cxnLst/>
            <a:rect r="r" b="b" t="t" l="l"/>
            <a:pathLst>
              <a:path h="3079413" w="4399162">
                <a:moveTo>
                  <a:pt x="0" y="0"/>
                </a:moveTo>
                <a:lnTo>
                  <a:pt x="4399162" y="0"/>
                </a:lnTo>
                <a:lnTo>
                  <a:pt x="4399162" y="3079413"/>
                </a:lnTo>
                <a:lnTo>
                  <a:pt x="0" y="3079413"/>
                </a:lnTo>
                <a:lnTo>
                  <a:pt x="0" y="0"/>
                </a:lnTo>
                <a:close/>
              </a:path>
            </a:pathLst>
          </a:custGeom>
          <a:blipFill>
            <a:blip r:embed="rId4"/>
            <a:stretch>
              <a:fillRect l="0" t="0" r="0" b="0"/>
            </a:stretch>
          </a:blipFill>
        </p:spPr>
      </p:sp>
      <p:sp>
        <p:nvSpPr>
          <p:cNvPr name="TextBox 7" id="7"/>
          <p:cNvSpPr txBox="true"/>
          <p:nvPr/>
        </p:nvSpPr>
        <p:spPr>
          <a:xfrm rot="0">
            <a:off x="3113032" y="3676969"/>
            <a:ext cx="12061936" cy="3362325"/>
          </a:xfrm>
          <a:prstGeom prst="rect">
            <a:avLst/>
          </a:prstGeom>
        </p:spPr>
        <p:txBody>
          <a:bodyPr anchor="t" rtlCol="false" tIns="0" lIns="0" bIns="0" rIns="0">
            <a:spAutoFit/>
          </a:bodyPr>
          <a:lstStyle/>
          <a:p>
            <a:pPr algn="ctr" marL="0" indent="0" lvl="0">
              <a:lnSpc>
                <a:spcPts val="13243"/>
              </a:lnSpc>
            </a:pPr>
            <a:r>
              <a:rPr lang="en-US" b="true" sz="11036">
                <a:solidFill>
                  <a:srgbClr val="927FA2"/>
                </a:solidFill>
                <a:latin typeface="Century Gothic Paneuropean Bold"/>
                <a:ea typeface="Century Gothic Paneuropean Bold"/>
                <a:cs typeface="Century Gothic Paneuropean Bold"/>
                <a:sym typeface="Century Gothic Paneuropean Bold"/>
              </a:rPr>
              <a:t>XGBoost Regressor</a:t>
            </a:r>
          </a:p>
        </p:txBody>
      </p:sp>
    </p:spTree>
  </p:cSld>
  <p:clrMapOvr>
    <a:masterClrMapping/>
  </p:clrMapOvr>
  <p:transition spd="fast">
    <p:wipe dir="r"/>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664049" y="2273534"/>
            <a:ext cx="9803871" cy="4889680"/>
          </a:xfrm>
          <a:custGeom>
            <a:avLst/>
            <a:gdLst/>
            <a:ahLst/>
            <a:cxnLst/>
            <a:rect r="r" b="b" t="t" l="l"/>
            <a:pathLst>
              <a:path h="4889680" w="9803871">
                <a:moveTo>
                  <a:pt x="0" y="0"/>
                </a:moveTo>
                <a:lnTo>
                  <a:pt x="9803870" y="0"/>
                </a:lnTo>
                <a:lnTo>
                  <a:pt x="9803870" y="4889680"/>
                </a:lnTo>
                <a:lnTo>
                  <a:pt x="0" y="4889680"/>
                </a:lnTo>
                <a:lnTo>
                  <a:pt x="0" y="0"/>
                </a:lnTo>
                <a:close/>
              </a:path>
            </a:pathLst>
          </a:custGeom>
          <a:blipFill>
            <a:blip r:embed="rId2"/>
            <a:stretch>
              <a:fillRect l="0" t="0" r="0" b="0"/>
            </a:stretch>
          </a:blipFill>
        </p:spPr>
      </p:sp>
      <p:sp>
        <p:nvSpPr>
          <p:cNvPr name="Freeform 3" id="3"/>
          <p:cNvSpPr/>
          <p:nvPr/>
        </p:nvSpPr>
        <p:spPr>
          <a:xfrm flipH="false" flipV="false" rot="0">
            <a:off x="664049" y="7163214"/>
            <a:ext cx="9803871" cy="2438713"/>
          </a:xfrm>
          <a:custGeom>
            <a:avLst/>
            <a:gdLst/>
            <a:ahLst/>
            <a:cxnLst/>
            <a:rect r="r" b="b" t="t" l="l"/>
            <a:pathLst>
              <a:path h="2438713" w="9803871">
                <a:moveTo>
                  <a:pt x="0" y="0"/>
                </a:moveTo>
                <a:lnTo>
                  <a:pt x="9803870" y="0"/>
                </a:lnTo>
                <a:lnTo>
                  <a:pt x="9803870" y="2438713"/>
                </a:lnTo>
                <a:lnTo>
                  <a:pt x="0" y="2438713"/>
                </a:lnTo>
                <a:lnTo>
                  <a:pt x="0" y="0"/>
                </a:lnTo>
                <a:close/>
              </a:path>
            </a:pathLst>
          </a:custGeom>
          <a:blipFill>
            <a:blip r:embed="rId3"/>
            <a:stretch>
              <a:fillRect l="0" t="0" r="0" b="0"/>
            </a:stretch>
          </a:blipFill>
        </p:spPr>
      </p:sp>
      <p:sp>
        <p:nvSpPr>
          <p:cNvPr name="TextBox 4" id="4"/>
          <p:cNvSpPr txBox="true"/>
          <p:nvPr/>
        </p:nvSpPr>
        <p:spPr>
          <a:xfrm rot="0">
            <a:off x="853329" y="709333"/>
            <a:ext cx="16581342" cy="1082675"/>
          </a:xfrm>
          <a:prstGeom prst="rect">
            <a:avLst/>
          </a:prstGeom>
        </p:spPr>
        <p:txBody>
          <a:bodyPr anchor="t" rtlCol="false" tIns="0" lIns="0" bIns="0" rIns="0">
            <a:spAutoFit/>
          </a:bodyPr>
          <a:lstStyle/>
          <a:p>
            <a:pPr algn="just">
              <a:lnSpc>
                <a:spcPts val="2874"/>
              </a:lnSpc>
            </a:pPr>
            <a:r>
              <a:rPr lang="en-US" b="true" sz="2499">
                <a:solidFill>
                  <a:srgbClr val="000000"/>
                </a:solidFill>
                <a:latin typeface="Century Gothic Paneuropean Bold"/>
                <a:ea typeface="Century Gothic Paneuropean Bold"/>
                <a:cs typeface="Century Gothic Paneuropean Bold"/>
                <a:sym typeface="Century Gothic Paneuropean Bold"/>
              </a:rPr>
              <a:t>i.</a:t>
            </a:r>
            <a:r>
              <a:rPr lang="en-US" sz="2499">
                <a:solidFill>
                  <a:srgbClr val="000000"/>
                </a:solidFill>
                <a:latin typeface="Century Gothic Paneuropean"/>
                <a:ea typeface="Century Gothic Paneuropean"/>
                <a:cs typeface="Century Gothic Paneuropean"/>
                <a:sym typeface="Century Gothic Paneuropean"/>
              </a:rPr>
              <a:t> Για να υπολογίσουμε ποιο είναι το κατάλληλο πλήθος από lags που θα χρησιμοποιήσουμε σχεδιάσαμε τα </a:t>
            </a:r>
            <a:r>
              <a:rPr lang="en-US" b="true" sz="2499">
                <a:solidFill>
                  <a:srgbClr val="000000"/>
                </a:solidFill>
                <a:latin typeface="Century Gothic Paneuropean Bold"/>
                <a:ea typeface="Century Gothic Paneuropean Bold"/>
                <a:cs typeface="Century Gothic Paneuropean Bold"/>
                <a:sym typeface="Century Gothic Paneuropean Bold"/>
              </a:rPr>
              <a:t>Autocorrelation Functions</a:t>
            </a:r>
            <a:r>
              <a:rPr lang="en-US" sz="2499">
                <a:solidFill>
                  <a:srgbClr val="000000"/>
                </a:solidFill>
                <a:latin typeface="Century Gothic Paneuropean"/>
                <a:ea typeface="Century Gothic Paneuropean"/>
                <a:cs typeface="Century Gothic Paneuropean"/>
                <a:sym typeface="Century Gothic Paneuropean"/>
              </a:rPr>
              <a:t> των διαφορετικών features. Έτσι, μπορούμε να δούμε μέχρι πόσο πίσω στο παρελθόν είναι συσχετισμένη η τρέχουσα τιμή τους.</a:t>
            </a:r>
          </a:p>
        </p:txBody>
      </p:sp>
      <p:sp>
        <p:nvSpPr>
          <p:cNvPr name="TextBox 5" id="5"/>
          <p:cNvSpPr txBox="true"/>
          <p:nvPr/>
        </p:nvSpPr>
        <p:spPr>
          <a:xfrm rot="0">
            <a:off x="10686645" y="3119874"/>
            <a:ext cx="7315305" cy="5426075"/>
          </a:xfrm>
          <a:prstGeom prst="rect">
            <a:avLst/>
          </a:prstGeom>
        </p:spPr>
        <p:txBody>
          <a:bodyPr anchor="t" rtlCol="false" tIns="0" lIns="0" bIns="0" rIns="0">
            <a:spAutoFit/>
          </a:bodyPr>
          <a:lstStyle/>
          <a:p>
            <a:pPr algn="just">
              <a:lnSpc>
                <a:spcPts val="2874"/>
              </a:lnSpc>
            </a:pPr>
            <a:r>
              <a:rPr lang="en-US" sz="2499">
                <a:solidFill>
                  <a:srgbClr val="000000"/>
                </a:solidFill>
                <a:latin typeface="Century Gothic Paneuropean"/>
                <a:ea typeface="Century Gothic Paneuropean"/>
                <a:cs typeface="Century Gothic Paneuropean"/>
                <a:sym typeface="Century Gothic Paneuropean"/>
              </a:rPr>
              <a:t>Η ACF ανάλυση έδειξε ότι </a:t>
            </a:r>
            <a:r>
              <a:rPr lang="en-US" b="true" sz="2499">
                <a:solidFill>
                  <a:srgbClr val="000000"/>
                </a:solidFill>
                <a:latin typeface="Century Gothic Paneuropean Bold"/>
                <a:ea typeface="Century Gothic Paneuropean Bold"/>
                <a:cs typeface="Century Gothic Paneuropean Bold"/>
                <a:sym typeface="Century Gothic Paneuropean Bold"/>
              </a:rPr>
              <a:t>όλες οι μεταβλητές παρουσιάζουν σημαντική αυτοσυσχέτιση για αρκετά μεγάλα χρονικά διαστήματα</a:t>
            </a:r>
            <a:r>
              <a:rPr lang="en-US" sz="2499">
                <a:solidFill>
                  <a:srgbClr val="000000"/>
                </a:solidFill>
                <a:latin typeface="Century Gothic Paneuropean"/>
                <a:ea typeface="Century Gothic Paneuropean"/>
                <a:cs typeface="Century Gothic Paneuropean"/>
                <a:sym typeface="Century Gothic Paneuropean"/>
              </a:rPr>
              <a:t> (έως και 800s πίσω). Αυτό υποδηλώνει ότι η ιστορική πληροφορία των μεταβλητών είναι σημαντική και μπορεί να ενισχύσει την πρόβλεψη του </a:t>
            </a:r>
            <a:r>
              <a:rPr lang="en-US" b="true" sz="2499">
                <a:solidFill>
                  <a:srgbClr val="000000"/>
                </a:solidFill>
                <a:latin typeface="Century Gothic Paneuropean Bold"/>
                <a:ea typeface="Century Gothic Paneuropean Bold"/>
                <a:cs typeface="Century Gothic Paneuropean Bold"/>
                <a:sym typeface="Century Gothic Paneuropean Bold"/>
              </a:rPr>
              <a:t>DL_bitrate</a:t>
            </a:r>
            <a:r>
              <a:rPr lang="en-US" sz="2499">
                <a:solidFill>
                  <a:srgbClr val="000000"/>
                </a:solidFill>
                <a:latin typeface="Century Gothic Paneuropean"/>
                <a:ea typeface="Century Gothic Paneuropean"/>
                <a:cs typeface="Century Gothic Paneuropean"/>
                <a:sym typeface="Century Gothic Paneuropean"/>
              </a:rPr>
              <a:t>. Ειδικά χαρακτηριστικά όπως το </a:t>
            </a:r>
            <a:r>
              <a:rPr lang="en-US" b="true" sz="2499">
                <a:solidFill>
                  <a:srgbClr val="000000"/>
                </a:solidFill>
                <a:latin typeface="Century Gothic Paneuropean Bold"/>
                <a:ea typeface="Century Gothic Paneuropean Bold"/>
                <a:cs typeface="Century Gothic Paneuropean Bold"/>
                <a:sym typeface="Century Gothic Paneuropean Bold"/>
              </a:rPr>
              <a:t>Speed</a:t>
            </a:r>
            <a:r>
              <a:rPr lang="en-US" sz="2499">
                <a:solidFill>
                  <a:srgbClr val="000000"/>
                </a:solidFill>
                <a:latin typeface="Century Gothic Paneuropean"/>
                <a:ea typeface="Century Gothic Paneuropean"/>
                <a:cs typeface="Century Gothic Paneuropean"/>
                <a:sym typeface="Century Gothic Paneuropean"/>
              </a:rPr>
              <a:t>, το </a:t>
            </a:r>
            <a:r>
              <a:rPr lang="en-US" b="true" sz="2499">
                <a:solidFill>
                  <a:srgbClr val="000000"/>
                </a:solidFill>
                <a:latin typeface="Century Gothic Paneuropean Bold"/>
                <a:ea typeface="Century Gothic Paneuropean Bold"/>
                <a:cs typeface="Century Gothic Paneuropean Bold"/>
                <a:sym typeface="Century Gothic Paneuropean Bold"/>
              </a:rPr>
              <a:t>ServingCell_Distance </a:t>
            </a:r>
            <a:r>
              <a:rPr lang="en-US" sz="2499">
                <a:solidFill>
                  <a:srgbClr val="000000"/>
                </a:solidFill>
                <a:latin typeface="Century Gothic Paneuropean"/>
                <a:ea typeface="Century Gothic Paneuropean"/>
                <a:cs typeface="Century Gothic Paneuropean"/>
                <a:sym typeface="Century Gothic Paneuropean"/>
              </a:rPr>
              <a:t>και το </a:t>
            </a:r>
            <a:r>
              <a:rPr lang="en-US" b="true" sz="2499">
                <a:solidFill>
                  <a:srgbClr val="000000"/>
                </a:solidFill>
                <a:latin typeface="Century Gothic Paneuropean Bold"/>
                <a:ea typeface="Century Gothic Paneuropean Bold"/>
                <a:cs typeface="Century Gothic Paneuropean Bold"/>
                <a:sym typeface="Century Gothic Paneuropean Bold"/>
              </a:rPr>
              <a:t>Categorical_Impact </a:t>
            </a:r>
            <a:r>
              <a:rPr lang="en-US" sz="2499">
                <a:solidFill>
                  <a:srgbClr val="000000"/>
                </a:solidFill>
                <a:latin typeface="Century Gothic Paneuropean"/>
                <a:ea typeface="Century Gothic Paneuropean"/>
                <a:cs typeface="Century Gothic Paneuropean"/>
                <a:sym typeface="Century Gothic Paneuropean"/>
              </a:rPr>
              <a:t>εμφανίζουν </a:t>
            </a:r>
            <a:r>
              <a:rPr lang="en-US" b="true" sz="2499">
                <a:solidFill>
                  <a:srgbClr val="000000"/>
                </a:solidFill>
                <a:latin typeface="Century Gothic Paneuropean Bold"/>
                <a:ea typeface="Century Gothic Paneuropean Bold"/>
                <a:cs typeface="Century Gothic Paneuropean Bold"/>
                <a:sym typeface="Century Gothic Paneuropean Bold"/>
              </a:rPr>
              <a:t>βραδεία φθορά</a:t>
            </a:r>
            <a:r>
              <a:rPr lang="en-US" sz="2499">
                <a:solidFill>
                  <a:srgbClr val="000000"/>
                </a:solidFill>
                <a:latin typeface="Century Gothic Paneuropean"/>
                <a:ea typeface="Century Gothic Paneuropean"/>
                <a:cs typeface="Century Gothic Paneuropean"/>
                <a:sym typeface="Century Gothic Paneuropean"/>
              </a:rPr>
              <a:t>, γεγονός που ευνοεί τη χρήση μεγάλων χρονικών παραθύρων για το μοντέλο. Γι’ αυτό το λόγο επιλέγουμε να </a:t>
            </a:r>
            <a:r>
              <a:rPr lang="en-US" b="true" sz="2499">
                <a:solidFill>
                  <a:srgbClr val="000000"/>
                </a:solidFill>
                <a:latin typeface="Century Gothic Paneuropean Bold"/>
                <a:ea typeface="Century Gothic Paneuropean Bold"/>
                <a:cs typeface="Century Gothic Paneuropean Bold"/>
                <a:sym typeface="Century Gothic Paneuropean Bold"/>
              </a:rPr>
              <a:t>δειγματοληπτούμε τις τιμές των lags κάθε 1 λεπτό (60 s πριν)</a:t>
            </a:r>
            <a:r>
              <a:rPr lang="en-US" sz="2499">
                <a:solidFill>
                  <a:srgbClr val="000000"/>
                </a:solidFill>
                <a:latin typeface="Century Gothic Paneuropean"/>
                <a:ea typeface="Century Gothic Paneuropean"/>
                <a:cs typeface="Century Gothic Paneuropean"/>
                <a:sym typeface="Century Gothic Paneuropean"/>
              </a:rPr>
              <a:t>, καθώς κάθε 1 δευτερόλεπτο η πληροφορία φαίνεται να μην αλλάζει σημαντικά.</a:t>
            </a:r>
          </a:p>
        </p:txBody>
      </p:sp>
    </p:spTree>
  </p:cSld>
  <p:clrMapOvr>
    <a:masterClrMapping/>
  </p:clrMapOvr>
  <p:transition spd="fast">
    <p:wipe dir="r"/>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1107166" y="-6051888"/>
            <a:ext cx="21856564" cy="22049497"/>
          </a:xfrm>
          <a:custGeom>
            <a:avLst/>
            <a:gdLst/>
            <a:ahLst/>
            <a:cxnLst/>
            <a:rect r="r" b="b" t="t" l="l"/>
            <a:pathLst>
              <a:path h="22049497" w="21856564">
                <a:moveTo>
                  <a:pt x="0" y="0"/>
                </a:moveTo>
                <a:lnTo>
                  <a:pt x="21856563" y="0"/>
                </a:lnTo>
                <a:lnTo>
                  <a:pt x="21856563" y="22049497"/>
                </a:lnTo>
                <a:lnTo>
                  <a:pt x="0" y="22049497"/>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648890" y="712767"/>
            <a:ext cx="10990220" cy="984373"/>
          </a:xfrm>
          <a:prstGeom prst="rect">
            <a:avLst/>
          </a:prstGeom>
        </p:spPr>
        <p:txBody>
          <a:bodyPr anchor="t" rtlCol="false" tIns="0" lIns="0" bIns="0" rIns="0">
            <a:spAutoFit/>
          </a:bodyPr>
          <a:lstStyle/>
          <a:p>
            <a:pPr algn="l" marL="0" indent="0" lvl="0">
              <a:lnSpc>
                <a:spcPts val="7750"/>
              </a:lnSpc>
            </a:pPr>
            <a:r>
              <a:rPr lang="en-US" b="true" sz="6459">
                <a:solidFill>
                  <a:srgbClr val="000000"/>
                </a:solidFill>
                <a:latin typeface="Century Gothic Paneuropean Bold"/>
                <a:ea typeface="Century Gothic Paneuropean Bold"/>
                <a:cs typeface="Century Gothic Paneuropean Bold"/>
                <a:sym typeface="Century Gothic Paneuropean Bold"/>
              </a:rPr>
              <a:t>Εκπαίδευση του Μοντέλου</a:t>
            </a:r>
          </a:p>
        </p:txBody>
      </p:sp>
      <p:sp>
        <p:nvSpPr>
          <p:cNvPr name="TextBox 4" id="4"/>
          <p:cNvSpPr txBox="true"/>
          <p:nvPr/>
        </p:nvSpPr>
        <p:spPr>
          <a:xfrm rot="0">
            <a:off x="394961" y="2682875"/>
            <a:ext cx="16428563" cy="4902200"/>
          </a:xfrm>
          <a:prstGeom prst="rect">
            <a:avLst/>
          </a:prstGeom>
        </p:spPr>
        <p:txBody>
          <a:bodyPr anchor="t" rtlCol="false" tIns="0" lIns="0" bIns="0" rIns="0">
            <a:spAutoFit/>
          </a:bodyPr>
          <a:lstStyle/>
          <a:p>
            <a:pPr algn="just">
              <a:lnSpc>
                <a:spcPts val="3249"/>
              </a:lnSpc>
            </a:pPr>
            <a:r>
              <a:rPr lang="en-US" sz="2499">
                <a:solidFill>
                  <a:srgbClr val="000000"/>
                </a:solidFill>
                <a:latin typeface="Century Gothic Paneuropean"/>
                <a:ea typeface="Century Gothic Paneuropean"/>
                <a:cs typeface="Century Gothic Paneuropean"/>
                <a:sym typeface="Century Gothic Paneuropean"/>
              </a:rPr>
              <a:t>Οι παρακάτω τιμές επιλέχθηκαν ύστερα απο την υλοποίηση του </a:t>
            </a:r>
            <a:r>
              <a:rPr lang="en-US" sz="2499" b="true">
                <a:solidFill>
                  <a:srgbClr val="000000"/>
                </a:solidFill>
                <a:latin typeface="Century Gothic Paneuropean Bold"/>
                <a:ea typeface="Century Gothic Paneuropean Bold"/>
                <a:cs typeface="Century Gothic Paneuropean Bold"/>
                <a:sym typeface="Century Gothic Paneuropean Bold"/>
              </a:rPr>
              <a:t>Grid Search </a:t>
            </a:r>
            <a:r>
              <a:rPr lang="en-US" sz="2499">
                <a:solidFill>
                  <a:srgbClr val="000000"/>
                </a:solidFill>
                <a:latin typeface="Century Gothic Paneuropean"/>
                <a:ea typeface="Century Gothic Paneuropean"/>
                <a:cs typeface="Century Gothic Paneuropean"/>
                <a:sym typeface="Century Gothic Paneuropean"/>
              </a:rPr>
              <a:t>και την αξιολόγηση του μοντέλου σε διάφορους συνδυασμούς υπερπαραμέτρων.</a:t>
            </a:r>
          </a:p>
          <a:p>
            <a:pPr algn="just" marL="539749" indent="-269875" lvl="1">
              <a:lnSpc>
                <a:spcPts val="32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reg:squarederror</a:t>
            </a:r>
            <a:r>
              <a:rPr lang="en-US" sz="2499">
                <a:solidFill>
                  <a:srgbClr val="000000"/>
                </a:solidFill>
                <a:latin typeface="Century Gothic Paneuropean"/>
                <a:ea typeface="Century Gothic Paneuropean"/>
                <a:cs typeface="Century Gothic Paneuropean"/>
                <a:sym typeface="Century Gothic Paneuropean"/>
              </a:rPr>
              <a:t>: το μοντέλο εκπαιδεύεται για πρόβλεψη συνεχών αριθμητικών τιμών με στόχο τη μείωση του μέσου τετραγωνικού σφάλματος (Mean Squared Error - MSE)</a:t>
            </a:r>
          </a:p>
          <a:p>
            <a:pPr algn="just" marL="539749" indent="-269875" lvl="1">
              <a:lnSpc>
                <a:spcPts val="32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max_depth: 5: </a:t>
            </a:r>
            <a:r>
              <a:rPr lang="en-US" sz="2499">
                <a:solidFill>
                  <a:srgbClr val="000000"/>
                </a:solidFill>
                <a:latin typeface="Century Gothic Paneuropean"/>
                <a:ea typeface="Century Gothic Paneuropean"/>
                <a:cs typeface="Century Gothic Paneuropean"/>
                <a:sym typeface="Century Gothic Paneuropean"/>
              </a:rPr>
              <a:t>Ορίζει το μέγιστο βάθος κάθε δέντρου στο XGBoost. Βαθύτερα δέντρα μπορούν να μοντελοποιήσουν πιο πολύπλοκες σχέσεις, αλλά αυξάνουν τον κίνδυνο overfitting.</a:t>
            </a:r>
          </a:p>
          <a:p>
            <a:pPr algn="just" marL="539749" indent="-269875" lvl="1">
              <a:lnSpc>
                <a:spcPts val="32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learning_rate: 0.1: </a:t>
            </a:r>
            <a:r>
              <a:rPr lang="en-US" sz="2499">
                <a:solidFill>
                  <a:srgbClr val="000000"/>
                </a:solidFill>
                <a:latin typeface="Century Gothic Paneuropean"/>
                <a:ea typeface="Century Gothic Paneuropean"/>
                <a:cs typeface="Century Gothic Paneuropean"/>
                <a:sym typeface="Century Gothic Paneuropean"/>
              </a:rPr>
              <a:t>Καθορίζει πόσο γρήγορα "μαθαίνει" το μοντέλο από κάθε δέντρο που προστίθεται. Μικρές τιμές όπως το 0,1 που επιλέχθηκε συνεπάγονται πιο αργή και σταθερή μάθηση, η οποία βοηθά στην γενίκευση.</a:t>
            </a:r>
          </a:p>
          <a:p>
            <a:pPr algn="just" marL="539749" indent="-269875" lvl="1">
              <a:lnSpc>
                <a:spcPts val="32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n_estimators: 200</a:t>
            </a:r>
            <a:r>
              <a:rPr lang="en-US" sz="2499">
                <a:solidFill>
                  <a:srgbClr val="000000"/>
                </a:solidFill>
                <a:latin typeface="Century Gothic Paneuropean"/>
                <a:ea typeface="Century Gothic Paneuropean"/>
                <a:cs typeface="Century Gothic Paneuropean"/>
                <a:sym typeface="Century Gothic Paneuropean"/>
              </a:rPr>
              <a:t>: Ορίζει τον μέγιστο αριθμό δέντρων που θα εκπαιδευτούν. Το κάθε δέντρο προσπαθεί να διορθώσει τα λάθη του προηγούμενο.</a:t>
            </a:r>
          </a:p>
          <a:p>
            <a:pPr algn="just">
              <a:lnSpc>
                <a:spcPts val="3249"/>
              </a:lnSpc>
            </a:pPr>
          </a:p>
        </p:txBody>
      </p:sp>
      <p:grpSp>
        <p:nvGrpSpPr>
          <p:cNvPr name="Group 5" id="5"/>
          <p:cNvGrpSpPr/>
          <p:nvPr/>
        </p:nvGrpSpPr>
        <p:grpSpPr>
          <a:xfrm rot="0">
            <a:off x="13229067" y="4299585"/>
            <a:ext cx="7188914" cy="8764322"/>
            <a:chOff x="0" y="0"/>
            <a:chExt cx="9585219" cy="11685763"/>
          </a:xfrm>
        </p:grpSpPr>
        <p:grpSp>
          <p:nvGrpSpPr>
            <p:cNvPr name="Group 6" id="6"/>
            <p:cNvGrpSpPr/>
            <p:nvPr/>
          </p:nvGrpSpPr>
          <p:grpSpPr>
            <a:xfrm rot="-2700000">
              <a:off x="-562750" y="7790982"/>
              <a:ext cx="7429400" cy="1485661"/>
              <a:chOff x="0" y="0"/>
              <a:chExt cx="31900754" cy="6379210"/>
            </a:xfrm>
          </p:grpSpPr>
          <p:sp>
            <p:nvSpPr>
              <p:cNvPr name="Freeform 7" id="7"/>
              <p:cNvSpPr/>
              <p:nvPr/>
            </p:nvSpPr>
            <p:spPr>
              <a:xfrm flipH="false" flipV="false" rot="0">
                <a:off x="0" y="0"/>
                <a:ext cx="31900754" cy="6379210"/>
              </a:xfrm>
              <a:custGeom>
                <a:avLst/>
                <a:gdLst/>
                <a:ahLst/>
                <a:cxnLst/>
                <a:rect r="r" b="b" t="t" l="l"/>
                <a:pathLst>
                  <a:path h="6379210" w="31900754">
                    <a:moveTo>
                      <a:pt x="25204906" y="0"/>
                    </a:moveTo>
                    <a:lnTo>
                      <a:pt x="8024961" y="0"/>
                    </a:lnTo>
                    <a:lnTo>
                      <a:pt x="6736517" y="7620"/>
                    </a:lnTo>
                    <a:lnTo>
                      <a:pt x="0" y="6379210"/>
                    </a:lnTo>
                    <a:lnTo>
                      <a:pt x="25254845" y="6379210"/>
                    </a:lnTo>
                    <a:lnTo>
                      <a:pt x="31900754" y="0"/>
                    </a:lnTo>
                    <a:close/>
                  </a:path>
                </a:pathLst>
              </a:custGeom>
              <a:solidFill>
                <a:srgbClr val="927FA2"/>
              </a:solidFill>
            </p:spPr>
          </p:sp>
        </p:grpSp>
        <p:grpSp>
          <p:nvGrpSpPr>
            <p:cNvPr name="Group 8" id="8"/>
            <p:cNvGrpSpPr/>
            <p:nvPr/>
          </p:nvGrpSpPr>
          <p:grpSpPr>
            <a:xfrm rot="-2700000">
              <a:off x="3734095" y="6248668"/>
              <a:ext cx="6125442" cy="1485661"/>
              <a:chOff x="0" y="0"/>
              <a:chExt cx="26301750" cy="6379210"/>
            </a:xfrm>
          </p:grpSpPr>
          <p:sp>
            <p:nvSpPr>
              <p:cNvPr name="Freeform 9" id="9"/>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927FA2"/>
              </a:solidFill>
            </p:spPr>
          </p:sp>
        </p:grpSp>
        <p:grpSp>
          <p:nvGrpSpPr>
            <p:cNvPr name="Group 10" id="10"/>
            <p:cNvGrpSpPr/>
            <p:nvPr/>
          </p:nvGrpSpPr>
          <p:grpSpPr>
            <a:xfrm rot="-2700000">
              <a:off x="3831566" y="1948101"/>
              <a:ext cx="6125442" cy="1485661"/>
              <a:chOff x="0" y="0"/>
              <a:chExt cx="26301750" cy="6379210"/>
            </a:xfrm>
          </p:grpSpPr>
          <p:sp>
            <p:nvSpPr>
              <p:cNvPr name="Freeform 11" id="11"/>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927FA2"/>
              </a:solidFill>
            </p:spPr>
          </p:sp>
        </p:grpSp>
      </p:grpSp>
    </p:spTree>
  </p:cSld>
  <p:clrMapOvr>
    <a:masterClrMapping/>
  </p:clrMapOvr>
  <p:transition spd="fast">
    <p:wipe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426D">
                <a:alpha val="100000"/>
              </a:srgbClr>
            </a:gs>
            <a:gs pos="50000">
              <a:srgbClr val="D2AFBB">
                <a:alpha val="100000"/>
              </a:srgbClr>
            </a:gs>
            <a:gs pos="100000">
              <a:srgbClr val="C5B0C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529234" y="5143500"/>
            <a:ext cx="8510530" cy="4482488"/>
          </a:xfrm>
          <a:custGeom>
            <a:avLst/>
            <a:gdLst/>
            <a:ahLst/>
            <a:cxnLst/>
            <a:rect r="r" b="b" t="t" l="l"/>
            <a:pathLst>
              <a:path h="4482488" w="8510530">
                <a:moveTo>
                  <a:pt x="0" y="0"/>
                </a:moveTo>
                <a:lnTo>
                  <a:pt x="8510531" y="0"/>
                </a:lnTo>
                <a:lnTo>
                  <a:pt x="8510531" y="4482488"/>
                </a:lnTo>
                <a:lnTo>
                  <a:pt x="0" y="4482488"/>
                </a:lnTo>
                <a:lnTo>
                  <a:pt x="0" y="0"/>
                </a:lnTo>
                <a:close/>
              </a:path>
            </a:pathLst>
          </a:custGeom>
          <a:blipFill>
            <a:blip r:embed="rId2"/>
            <a:stretch>
              <a:fillRect l="-1213" t="-1843" r="-1019" b="-1272"/>
            </a:stretch>
          </a:blipFill>
        </p:spPr>
      </p:sp>
      <p:sp>
        <p:nvSpPr>
          <p:cNvPr name="Freeform 3" id="3"/>
          <p:cNvSpPr/>
          <p:nvPr/>
        </p:nvSpPr>
        <p:spPr>
          <a:xfrm flipH="false" flipV="false" rot="0">
            <a:off x="9652817" y="197647"/>
            <a:ext cx="8421644" cy="4482488"/>
          </a:xfrm>
          <a:custGeom>
            <a:avLst/>
            <a:gdLst/>
            <a:ahLst/>
            <a:cxnLst/>
            <a:rect r="r" b="b" t="t" l="l"/>
            <a:pathLst>
              <a:path h="4482488" w="8421644">
                <a:moveTo>
                  <a:pt x="0" y="0"/>
                </a:moveTo>
                <a:lnTo>
                  <a:pt x="8421644" y="0"/>
                </a:lnTo>
                <a:lnTo>
                  <a:pt x="8421644" y="4482489"/>
                </a:lnTo>
                <a:lnTo>
                  <a:pt x="0" y="4482489"/>
                </a:lnTo>
                <a:lnTo>
                  <a:pt x="0" y="0"/>
                </a:lnTo>
                <a:close/>
              </a:path>
            </a:pathLst>
          </a:custGeom>
          <a:blipFill>
            <a:blip r:embed="rId3"/>
            <a:stretch>
              <a:fillRect l="-607" t="-1516" r="-1293" b="-1387"/>
            </a:stretch>
          </a:blipFill>
        </p:spPr>
      </p:sp>
      <p:sp>
        <p:nvSpPr>
          <p:cNvPr name="TextBox 4" id="4"/>
          <p:cNvSpPr txBox="true"/>
          <p:nvPr/>
        </p:nvSpPr>
        <p:spPr>
          <a:xfrm rot="0">
            <a:off x="216993" y="1789562"/>
            <a:ext cx="9135013" cy="1717675"/>
          </a:xfrm>
          <a:prstGeom prst="rect">
            <a:avLst/>
          </a:prstGeom>
        </p:spPr>
        <p:txBody>
          <a:bodyPr anchor="t" rtlCol="false" tIns="0" lIns="0" bIns="0" rIns="0">
            <a:spAutoFit/>
          </a:bodyPr>
          <a:lstStyle/>
          <a:p>
            <a:pPr algn="just" marL="0" indent="0" lvl="0">
              <a:lnSpc>
                <a:spcPts val="2749"/>
              </a:lnSpc>
            </a:pPr>
            <a:r>
              <a:rPr lang="en-US" sz="2499">
                <a:solidFill>
                  <a:srgbClr val="000000"/>
                </a:solidFill>
                <a:latin typeface="Century Gothic Paneuropean"/>
                <a:ea typeface="Century Gothic Paneuropean"/>
                <a:cs typeface="Century Gothic Paneuropean"/>
                <a:sym typeface="Century Gothic Paneuropean"/>
              </a:rPr>
              <a:t>Τα γραφήματα παρουσιάζουν την εξέλιξη του σφάλματος κατά την εκπαίδευση του μοντέλου XGBoost σε όρους RMSE (Root Mean Squared Error) και MAE (Mean Absolute Error) για το training, validation και test set.</a:t>
            </a:r>
          </a:p>
          <a:p>
            <a:pPr algn="just" marL="0" indent="0" lvl="0">
              <a:lnSpc>
                <a:spcPts val="2749"/>
              </a:lnSpc>
            </a:pPr>
          </a:p>
        </p:txBody>
      </p:sp>
      <p:sp>
        <p:nvSpPr>
          <p:cNvPr name="TextBox 5" id="5"/>
          <p:cNvSpPr txBox="true"/>
          <p:nvPr/>
        </p:nvSpPr>
        <p:spPr>
          <a:xfrm rot="0">
            <a:off x="9144000" y="5057164"/>
            <a:ext cx="8746833" cy="4803775"/>
          </a:xfrm>
          <a:prstGeom prst="rect">
            <a:avLst/>
          </a:prstGeom>
        </p:spPr>
        <p:txBody>
          <a:bodyPr anchor="t" rtlCol="false" tIns="0" lIns="0" bIns="0" rIns="0">
            <a:spAutoFit/>
          </a:bodyPr>
          <a:lstStyle/>
          <a:p>
            <a:pPr algn="just" marL="539753" indent="-269876" lvl="1">
              <a:lnSpc>
                <a:spcPts val="3500"/>
              </a:lnSpc>
              <a:buFont typeface="Arial"/>
              <a:buChar char="•"/>
            </a:pPr>
            <a:r>
              <a:rPr lang="en-US" sz="2500">
                <a:solidFill>
                  <a:srgbClr val="000000"/>
                </a:solidFill>
                <a:latin typeface="Gotham"/>
                <a:ea typeface="Gotham"/>
                <a:cs typeface="Gotham"/>
                <a:sym typeface="Gotham"/>
              </a:rPr>
              <a:t>Και στα δύο γραφήματα, το σφάλμα μειώνεται ραγδαία τις πρώτες 20 εποχές και στη συνέχεια σταθεροποιείται.</a:t>
            </a:r>
          </a:p>
          <a:p>
            <a:pPr algn="just" marL="539753" indent="-269876" lvl="1">
              <a:lnSpc>
                <a:spcPts val="3500"/>
              </a:lnSpc>
              <a:buFont typeface="Arial"/>
              <a:buChar char="•"/>
            </a:pPr>
            <a:r>
              <a:rPr lang="en-US" sz="2500">
                <a:solidFill>
                  <a:srgbClr val="000000"/>
                </a:solidFill>
                <a:latin typeface="Gotham"/>
                <a:ea typeface="Gotham"/>
                <a:cs typeface="Gotham"/>
                <a:sym typeface="Gotham"/>
              </a:rPr>
              <a:t>Το training error συνεχίζει να μειώνεται, ενώ τα validation και test errors συγκλίνουν σε σχεδόν σταθερές τιμές, χωρίς να αυξάνονται.</a:t>
            </a:r>
          </a:p>
          <a:p>
            <a:pPr algn="just" marL="539753" indent="-269876" lvl="1">
              <a:lnSpc>
                <a:spcPts val="3500"/>
              </a:lnSpc>
              <a:buFont typeface="Arial"/>
              <a:buChar char="•"/>
            </a:pPr>
            <a:r>
              <a:rPr lang="en-US" sz="2500">
                <a:solidFill>
                  <a:srgbClr val="000000"/>
                </a:solidFill>
                <a:latin typeface="Gotham"/>
                <a:ea typeface="Gotham"/>
                <a:cs typeface="Gotham"/>
                <a:sym typeface="Gotham"/>
              </a:rPr>
              <a:t>Δεν παρατηρείται overfitting:</a:t>
            </a:r>
          </a:p>
          <a:p>
            <a:pPr algn="just" marL="1079505" indent="-359835" lvl="2">
              <a:lnSpc>
                <a:spcPts val="3500"/>
              </a:lnSpc>
              <a:buFont typeface="Arial"/>
              <a:buChar char="⚬"/>
            </a:pPr>
            <a:r>
              <a:rPr lang="en-US" sz="2500">
                <a:solidFill>
                  <a:srgbClr val="000000"/>
                </a:solidFill>
                <a:latin typeface="Gotham"/>
                <a:ea typeface="Gotham"/>
                <a:cs typeface="Gotham"/>
                <a:sym typeface="Gotham"/>
              </a:rPr>
              <a:t> η διαφορά μεταξύ training και validation/test    παραμένει μικρή και σταθερή. </a:t>
            </a:r>
          </a:p>
          <a:p>
            <a:pPr algn="just" marL="1079505" indent="-359835" lvl="2">
              <a:lnSpc>
                <a:spcPts val="3500"/>
              </a:lnSpc>
              <a:buFont typeface="Arial"/>
              <a:buChar char="⚬"/>
            </a:pPr>
            <a:r>
              <a:rPr lang="en-US" sz="2500">
                <a:solidFill>
                  <a:srgbClr val="000000"/>
                </a:solidFill>
                <a:latin typeface="Gotham"/>
                <a:ea typeface="Gotham"/>
                <a:cs typeface="Gotham"/>
                <a:sym typeface="Gotham"/>
              </a:rPr>
              <a:t>οι καμπύλες δεν αποκλίνουν ούτε παρουσιάζουν αύξηση στο validation error.</a:t>
            </a:r>
          </a:p>
        </p:txBody>
      </p:sp>
    </p:spTree>
  </p:cSld>
  <p:clrMapOvr>
    <a:masterClrMapping/>
  </p:clrMapOvr>
  <p:transition spd="fast">
    <p:wipe dir="l"/>
  </p:transition>
</p:sld>
</file>

<file path=ppt/slides/slide19.xml><?xml version="1.0" encoding="utf-8"?>
<p:sld xmlns:p="http://schemas.openxmlformats.org/presentationml/2006/main" xmlns:a="http://schemas.openxmlformats.org/drawingml/2006/main">
  <p:cSld>
    <p:bg>
      <p:bgPr>
        <a:solidFill>
          <a:srgbClr val="E8D9EB"/>
        </a:solidFill>
      </p:bgPr>
    </p:bg>
    <p:spTree>
      <p:nvGrpSpPr>
        <p:cNvPr id="1" name=""/>
        <p:cNvGrpSpPr/>
        <p:nvPr/>
      </p:nvGrpSpPr>
      <p:grpSpPr>
        <a:xfrm>
          <a:off x="0" y="0"/>
          <a:ext cx="0" cy="0"/>
          <a:chOff x="0" y="0"/>
          <a:chExt cx="0" cy="0"/>
        </a:xfrm>
      </p:grpSpPr>
      <p:grpSp>
        <p:nvGrpSpPr>
          <p:cNvPr name="Group 2" id="2"/>
          <p:cNvGrpSpPr/>
          <p:nvPr/>
        </p:nvGrpSpPr>
        <p:grpSpPr>
          <a:xfrm rot="0">
            <a:off x="-12700" y="1931280"/>
            <a:ext cx="18300700" cy="8355720"/>
            <a:chOff x="0" y="0"/>
            <a:chExt cx="4819937" cy="2200683"/>
          </a:xfrm>
        </p:grpSpPr>
        <p:sp>
          <p:nvSpPr>
            <p:cNvPr name="Freeform 3" id="3"/>
            <p:cNvSpPr/>
            <p:nvPr/>
          </p:nvSpPr>
          <p:spPr>
            <a:xfrm flipH="false" flipV="false" rot="0">
              <a:off x="0" y="0"/>
              <a:ext cx="4819938" cy="2200684"/>
            </a:xfrm>
            <a:custGeom>
              <a:avLst/>
              <a:gdLst/>
              <a:ahLst/>
              <a:cxnLst/>
              <a:rect r="r" b="b" t="t" l="l"/>
              <a:pathLst>
                <a:path h="2200684" w="4819938">
                  <a:moveTo>
                    <a:pt x="0" y="0"/>
                  </a:moveTo>
                  <a:lnTo>
                    <a:pt x="4819938" y="0"/>
                  </a:lnTo>
                  <a:lnTo>
                    <a:pt x="4819938" y="2200684"/>
                  </a:lnTo>
                  <a:lnTo>
                    <a:pt x="0" y="2200684"/>
                  </a:lnTo>
                  <a:close/>
                </a:path>
              </a:pathLst>
            </a:custGeom>
            <a:solidFill>
              <a:srgbClr val="927FA2"/>
            </a:solidFill>
          </p:spPr>
        </p:sp>
        <p:sp>
          <p:nvSpPr>
            <p:cNvPr name="TextBox 4" id="4"/>
            <p:cNvSpPr txBox="true"/>
            <p:nvPr/>
          </p:nvSpPr>
          <p:spPr>
            <a:xfrm>
              <a:off x="0" y="-57150"/>
              <a:ext cx="4819937" cy="2257833"/>
            </a:xfrm>
            <a:prstGeom prst="rect">
              <a:avLst/>
            </a:prstGeom>
          </p:spPr>
          <p:txBody>
            <a:bodyPr anchor="ctr" rtlCol="false" tIns="50800" lIns="50800" bIns="50800" rIns="50800"/>
            <a:lstStyle/>
            <a:p>
              <a:pPr algn="ctr">
                <a:lnSpc>
                  <a:spcPts val="3150"/>
                </a:lnSpc>
              </a:pPr>
            </a:p>
          </p:txBody>
        </p:sp>
      </p:grpSp>
      <p:graphicFrame>
        <p:nvGraphicFramePr>
          <p:cNvPr name="Table 5" id="5"/>
          <p:cNvGraphicFramePr>
            <a:graphicFrameLocks noGrp="true"/>
          </p:cNvGraphicFramePr>
          <p:nvPr/>
        </p:nvGraphicFramePr>
        <p:xfrm>
          <a:off x="2815043" y="3027343"/>
          <a:ext cx="10136617" cy="4548947"/>
        </p:xfrm>
        <a:graphic>
          <a:graphicData uri="http://schemas.openxmlformats.org/drawingml/2006/table">
            <a:tbl>
              <a:tblPr/>
              <a:tblGrid>
                <a:gridCol w="1492804"/>
                <a:gridCol w="1643499"/>
                <a:gridCol w="1608697"/>
                <a:gridCol w="1555602"/>
                <a:gridCol w="3836016"/>
              </a:tblGrid>
              <a:tr h="1635643">
                <a:tc>
                  <a:txBody>
                    <a:bodyPr anchor="t" rtlCol="false"/>
                    <a:lstStyle/>
                    <a:p>
                      <a:pPr algn="ctr">
                        <a:lnSpc>
                          <a:spcPts val="998"/>
                        </a:lnSpc>
                        <a:defRPr/>
                      </a:pP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Τrain</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V</a:t>
                      </a:r>
                      <a:r>
                        <a:rPr lang="en-US" sz="2499" b="true">
                          <a:solidFill>
                            <a:srgbClr val="000000"/>
                          </a:solidFill>
                          <a:latin typeface="Gotham Bold"/>
                          <a:ea typeface="Gotham Bold"/>
                          <a:cs typeface="Gotham Bold"/>
                          <a:sym typeface="Gotham Bold"/>
                        </a:rPr>
                        <a:t>alidation</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Test</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Σφάλματα ως ποσοστό της μέσης τιμής στο</a:t>
                      </a:r>
                      <a:r>
                        <a:rPr lang="en-US" sz="2499" b="true">
                          <a:solidFill>
                            <a:srgbClr val="000000"/>
                          </a:solidFill>
                          <a:latin typeface="Gotham Bold"/>
                          <a:ea typeface="Gotham Bold"/>
                          <a:cs typeface="Gotham Bold"/>
                          <a:sym typeface="Gotham Bold"/>
                        </a:rPr>
                        <a:t> Test Set </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r>
              <a:tr h="1277661">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RMSE</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2004</a:t>
                      </a:r>
                      <a:r>
                        <a:rPr lang="en-US" sz="2499">
                          <a:solidFill>
                            <a:srgbClr val="000000"/>
                          </a:solidFill>
                          <a:latin typeface="Gotham"/>
                          <a:ea typeface="Gotham"/>
                          <a:cs typeface="Gotham"/>
                          <a:sym typeface="Gotham"/>
                        </a:rPr>
                        <a:t>.3084</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2584.5976</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29</a:t>
                      </a:r>
                      <a:r>
                        <a:rPr lang="en-US" sz="2499">
                          <a:solidFill>
                            <a:srgbClr val="000000"/>
                          </a:solidFill>
                          <a:latin typeface="Gotham"/>
                          <a:ea typeface="Gotham"/>
                          <a:cs typeface="Gotham"/>
                          <a:sym typeface="Gotham"/>
                        </a:rPr>
                        <a:t>42.2148</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30.01%</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r>
              <a:tr h="1635643">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MAE</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1066.</a:t>
                      </a:r>
                      <a:r>
                        <a:rPr lang="en-US" sz="2499">
                          <a:solidFill>
                            <a:srgbClr val="000000"/>
                          </a:solidFill>
                          <a:latin typeface="Gotham"/>
                          <a:ea typeface="Gotham"/>
                          <a:cs typeface="Gotham"/>
                          <a:sym typeface="Gotham"/>
                        </a:rPr>
                        <a:t>0137</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1528.9188</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1687.9968</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17.</a:t>
                      </a:r>
                      <a:r>
                        <a:rPr lang="en-US" sz="2499">
                          <a:solidFill>
                            <a:srgbClr val="000000"/>
                          </a:solidFill>
                          <a:latin typeface="Gotham"/>
                          <a:ea typeface="Gotham"/>
                          <a:cs typeface="Gotham"/>
                          <a:sym typeface="Gotham"/>
                        </a:rPr>
                        <a:t>22%</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r>
            </a:tbl>
          </a:graphicData>
        </a:graphic>
      </p:graphicFrame>
      <p:sp>
        <p:nvSpPr>
          <p:cNvPr name="TextBox 6" id="6"/>
          <p:cNvSpPr txBox="true"/>
          <p:nvPr/>
        </p:nvSpPr>
        <p:spPr>
          <a:xfrm rot="0">
            <a:off x="2221952" y="545246"/>
            <a:ext cx="13844095" cy="1071683"/>
          </a:xfrm>
          <a:prstGeom prst="rect">
            <a:avLst/>
          </a:prstGeom>
        </p:spPr>
        <p:txBody>
          <a:bodyPr anchor="t" rtlCol="false" tIns="0" lIns="0" bIns="0" rIns="0">
            <a:spAutoFit/>
          </a:bodyPr>
          <a:lstStyle/>
          <a:p>
            <a:pPr algn="ctr" marL="0" indent="0" lvl="0">
              <a:lnSpc>
                <a:spcPts val="8144"/>
              </a:lnSpc>
            </a:pPr>
            <a:r>
              <a:rPr lang="en-US" b="true" sz="7756">
                <a:solidFill>
                  <a:srgbClr val="000000"/>
                </a:solidFill>
                <a:latin typeface="Gotham Bold"/>
                <a:ea typeface="Gotham Bold"/>
                <a:cs typeface="Gotham Bold"/>
                <a:sym typeface="Gotham Bold"/>
              </a:rPr>
              <a:t>ΑΠΟΤΕΛΕΣΜΑΤΑ</a:t>
            </a:r>
          </a:p>
        </p:txBody>
      </p:sp>
    </p:spTree>
  </p:cSld>
  <p:clrMapOvr>
    <a:masterClrMapping/>
  </p:clrMapOvr>
  <p:transition spd="fast">
    <p:wipe dir="u"/>
  </p:transition>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53254">
                <a:alpha val="100000"/>
              </a:srgbClr>
            </a:gs>
            <a:gs pos="50000">
              <a:srgbClr val="5A426D">
                <a:alpha val="100000"/>
              </a:srgbClr>
            </a:gs>
            <a:gs pos="100000">
              <a:srgbClr val="9E6881">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11893" y="930728"/>
            <a:ext cx="16547407" cy="1641269"/>
            <a:chOff x="0" y="0"/>
            <a:chExt cx="17678396" cy="1753447"/>
          </a:xfrm>
        </p:grpSpPr>
        <p:sp>
          <p:nvSpPr>
            <p:cNvPr name="Freeform 4" id="4"/>
            <p:cNvSpPr/>
            <p:nvPr/>
          </p:nvSpPr>
          <p:spPr>
            <a:xfrm flipH="false" flipV="false" rot="0">
              <a:off x="0" y="0"/>
              <a:ext cx="17678395" cy="1753447"/>
            </a:xfrm>
            <a:custGeom>
              <a:avLst/>
              <a:gdLst/>
              <a:ahLst/>
              <a:cxnLst/>
              <a:rect r="r" b="b" t="t" l="l"/>
              <a:pathLst>
                <a:path h="1753447" w="17678395">
                  <a:moveTo>
                    <a:pt x="0" y="0"/>
                  </a:moveTo>
                  <a:lnTo>
                    <a:pt x="17678395" y="0"/>
                  </a:lnTo>
                  <a:lnTo>
                    <a:pt x="17678395" y="1753447"/>
                  </a:lnTo>
                  <a:lnTo>
                    <a:pt x="0" y="1753447"/>
                  </a:lnTo>
                  <a:close/>
                </a:path>
              </a:pathLst>
            </a:custGeom>
            <a:solidFill>
              <a:srgbClr val="000000">
                <a:alpha val="0"/>
              </a:srgbClr>
            </a:solidFill>
          </p:spPr>
        </p:sp>
        <p:sp>
          <p:nvSpPr>
            <p:cNvPr name="TextBox 5" id="5"/>
            <p:cNvSpPr txBox="true"/>
            <p:nvPr/>
          </p:nvSpPr>
          <p:spPr>
            <a:xfrm>
              <a:off x="0" y="0"/>
              <a:ext cx="17678396" cy="1753447"/>
            </a:xfrm>
            <a:prstGeom prst="rect">
              <a:avLst/>
            </a:prstGeom>
          </p:spPr>
          <p:txBody>
            <a:bodyPr anchor="ctr" rtlCol="false" tIns="0" lIns="0" bIns="0" rIns="0"/>
            <a:lstStyle/>
            <a:p>
              <a:pPr algn="just">
                <a:lnSpc>
                  <a:spcPts val="5519"/>
                </a:lnSpc>
              </a:pPr>
              <a:r>
                <a:rPr lang="en-US" sz="4599" b="true">
                  <a:solidFill>
                    <a:srgbClr val="FFFFFF"/>
                  </a:solidFill>
                  <a:latin typeface="Century Gothic Paneuropean Bold"/>
                  <a:ea typeface="Century Gothic Paneuropean Bold"/>
                  <a:cs typeface="Century Gothic Paneuropean Bold"/>
                  <a:sym typeface="Century Gothic Paneuropean Bold"/>
                </a:rPr>
                <a:t>ΣΗΜΑΣΙΑ ΤΗΣ ΠΡΟΒΛΕΨΗΣ ΤΟΥ DOWNLINK BITRATE ΣΥΣΚΕΥΩΝ ΣΤΑ ΣΥΓΧΡΟΝΑ ΔΙΚΤΥΑ 5G</a:t>
              </a:r>
            </a:p>
          </p:txBody>
        </p:sp>
      </p:grpSp>
      <p:sp>
        <p:nvSpPr>
          <p:cNvPr name="Freeform 6" id="6" descr="Εικονίδιο πύργου μετάδοσης κινητής τηλεφωνίας "/>
          <p:cNvSpPr/>
          <p:nvPr/>
        </p:nvSpPr>
        <p:spPr>
          <a:xfrm flipH="false" flipV="false" rot="0">
            <a:off x="12549056" y="4379871"/>
            <a:ext cx="5244771" cy="5244771"/>
          </a:xfrm>
          <a:custGeom>
            <a:avLst/>
            <a:gdLst/>
            <a:ahLst/>
            <a:cxnLst/>
            <a:rect r="r" b="b" t="t" l="l"/>
            <a:pathLst>
              <a:path h="5244771" w="5244771">
                <a:moveTo>
                  <a:pt x="0" y="0"/>
                </a:moveTo>
                <a:lnTo>
                  <a:pt x="5244770" y="0"/>
                </a:lnTo>
                <a:lnTo>
                  <a:pt x="5244770" y="5244771"/>
                </a:lnTo>
                <a:lnTo>
                  <a:pt x="0" y="5244771"/>
                </a:lnTo>
                <a:lnTo>
                  <a:pt x="0" y="0"/>
                </a:lnTo>
                <a:close/>
              </a:path>
            </a:pathLst>
          </a:custGeom>
          <a:blipFill>
            <a:blip r:embed="rId4"/>
            <a:stretch>
              <a:fillRect l="0" t="0" r="0" b="0"/>
            </a:stretch>
          </a:blipFill>
        </p:spPr>
      </p:sp>
      <p:grpSp>
        <p:nvGrpSpPr>
          <p:cNvPr name="Group 7" id="7"/>
          <p:cNvGrpSpPr/>
          <p:nvPr/>
        </p:nvGrpSpPr>
        <p:grpSpPr>
          <a:xfrm rot="0">
            <a:off x="711893" y="3568871"/>
            <a:ext cx="10587483" cy="3831818"/>
            <a:chOff x="0" y="0"/>
            <a:chExt cx="14116644" cy="5109090"/>
          </a:xfrm>
        </p:grpSpPr>
        <p:sp>
          <p:nvSpPr>
            <p:cNvPr name="Freeform 8" id="8"/>
            <p:cNvSpPr/>
            <p:nvPr/>
          </p:nvSpPr>
          <p:spPr>
            <a:xfrm flipH="false" flipV="false" rot="0">
              <a:off x="0" y="0"/>
              <a:ext cx="14116644" cy="5109090"/>
            </a:xfrm>
            <a:custGeom>
              <a:avLst/>
              <a:gdLst/>
              <a:ahLst/>
              <a:cxnLst/>
              <a:rect r="r" b="b" t="t" l="l"/>
              <a:pathLst>
                <a:path h="5109090" w="14116644">
                  <a:moveTo>
                    <a:pt x="0" y="0"/>
                  </a:moveTo>
                  <a:lnTo>
                    <a:pt x="14116644" y="0"/>
                  </a:lnTo>
                  <a:lnTo>
                    <a:pt x="14116644" y="5109090"/>
                  </a:lnTo>
                  <a:lnTo>
                    <a:pt x="0" y="5109090"/>
                  </a:lnTo>
                  <a:close/>
                </a:path>
              </a:pathLst>
            </a:custGeom>
            <a:gradFill rotWithShape="true">
              <a:gsLst>
                <a:gs pos="0">
                  <a:srgbClr val="453254">
                    <a:alpha val="0"/>
                  </a:srgbClr>
                </a:gs>
                <a:gs pos="50000">
                  <a:srgbClr val="5A426D">
                    <a:alpha val="0"/>
                  </a:srgbClr>
                </a:gs>
                <a:gs pos="100000">
                  <a:srgbClr val="9E6881">
                    <a:alpha val="0"/>
                  </a:srgbClr>
                </a:gs>
              </a:gsLst>
              <a:path path="circle">
                <a:fillToRect l="0" r="100000" t="0" b="100000"/>
              </a:path>
              <a:tileRect r="0" l="-100000" b="0" t="-100000"/>
            </a:gradFill>
          </p:spPr>
        </p:sp>
        <p:sp>
          <p:nvSpPr>
            <p:cNvPr name="TextBox 9" id="9"/>
            <p:cNvSpPr txBox="true"/>
            <p:nvPr/>
          </p:nvSpPr>
          <p:spPr>
            <a:xfrm>
              <a:off x="0" y="0"/>
              <a:ext cx="14116644" cy="5109090"/>
            </a:xfrm>
            <a:prstGeom prst="rect">
              <a:avLst/>
            </a:prstGeom>
          </p:spPr>
          <p:txBody>
            <a:bodyPr anchor="t" rtlCol="false" tIns="0" lIns="0" bIns="0" rIns="0"/>
            <a:lstStyle/>
            <a:p>
              <a:pPr algn="just" marL="434340" indent="-217170" lvl="1">
                <a:lnSpc>
                  <a:spcPts val="2879"/>
                </a:lnSpc>
                <a:buFont typeface="Arial"/>
                <a:buChar char="•"/>
              </a:pPr>
              <a:r>
                <a:rPr lang="en-US" sz="2400">
                  <a:solidFill>
                    <a:srgbClr val="FFFFFF"/>
                  </a:solidFill>
                  <a:latin typeface="Century Gothic Paneuropean"/>
                  <a:ea typeface="Century Gothic Paneuropean"/>
                  <a:cs typeface="Century Gothic Paneuropean"/>
                  <a:sym typeface="Century Gothic Paneuropean"/>
                </a:rPr>
                <a:t>Βελτιστοποίηση της κατανομής πόρων και αποφυγή συμφόρησης</a:t>
              </a:r>
            </a:p>
            <a:p>
              <a:pPr algn="just" marL="434340" indent="-217170" lvl="1">
                <a:lnSpc>
                  <a:spcPts val="2879"/>
                </a:lnSpc>
              </a:pPr>
            </a:p>
            <a:p>
              <a:pPr algn="just" marL="434340" indent="-217170" lvl="1">
                <a:lnSpc>
                  <a:spcPts val="2879"/>
                </a:lnSpc>
              </a:pPr>
              <a:r>
                <a:rPr lang="en-US" sz="2400">
                  <a:solidFill>
                    <a:srgbClr val="FFFFFF"/>
                  </a:solidFill>
                  <a:latin typeface="Century Gothic Paneuropean"/>
                  <a:ea typeface="Century Gothic Paneuropean"/>
                  <a:cs typeface="Century Gothic Paneuropean"/>
                  <a:sym typeface="Century Gothic Paneuropean"/>
                </a:rPr>
                <a:t> </a:t>
              </a:r>
            </a:p>
            <a:p>
              <a:pPr algn="just" marL="434340" indent="-217170" lvl="1">
                <a:lnSpc>
                  <a:spcPts val="2879"/>
                </a:lnSpc>
                <a:buFont typeface="Arial"/>
                <a:buChar char="•"/>
              </a:pPr>
              <a:r>
                <a:rPr lang="en-US" sz="2400">
                  <a:solidFill>
                    <a:srgbClr val="FFFFFF"/>
                  </a:solidFill>
                  <a:latin typeface="Century Gothic Paneuropean"/>
                  <a:ea typeface="Century Gothic Paneuropean"/>
                  <a:cs typeface="Century Gothic Paneuropean"/>
                  <a:sym typeface="Century Gothic Paneuropean"/>
                </a:rPr>
                <a:t>Βελτίωση εμπειρίας χρήστη και ποιότητας υπηρεσίας (QoS)</a:t>
              </a:r>
            </a:p>
            <a:p>
              <a:pPr algn="just" marL="434340" indent="-217170" lvl="1">
                <a:lnSpc>
                  <a:spcPts val="2879"/>
                </a:lnSpc>
              </a:pPr>
            </a:p>
            <a:p>
              <a:pPr algn="just" marL="434340" indent="-217170" lvl="1">
                <a:lnSpc>
                  <a:spcPts val="2879"/>
                </a:lnSpc>
              </a:pPr>
              <a:r>
                <a:rPr lang="en-US" sz="2400">
                  <a:solidFill>
                    <a:srgbClr val="FFFFFF"/>
                  </a:solidFill>
                  <a:latin typeface="Century Gothic Paneuropean"/>
                  <a:ea typeface="Century Gothic Paneuropean"/>
                  <a:cs typeface="Century Gothic Paneuropean"/>
                  <a:sym typeface="Century Gothic Paneuropean"/>
                </a:rPr>
                <a:t> </a:t>
              </a:r>
            </a:p>
            <a:p>
              <a:pPr algn="just" marL="434340" indent="-217170" lvl="1">
                <a:lnSpc>
                  <a:spcPts val="2879"/>
                </a:lnSpc>
                <a:buFont typeface="Arial"/>
                <a:buChar char="•"/>
              </a:pPr>
              <a:r>
                <a:rPr lang="en-US" sz="2400">
                  <a:solidFill>
                    <a:srgbClr val="FFFFFF"/>
                  </a:solidFill>
                  <a:latin typeface="Century Gothic Paneuropean"/>
                  <a:ea typeface="Century Gothic Paneuropean"/>
                  <a:cs typeface="Century Gothic Paneuropean"/>
                  <a:sym typeface="Century Gothic Paneuropean"/>
                </a:rPr>
                <a:t>Υποστήριξη προηγμένων εφαρμογών και δικτυακών τεχνολογιών</a:t>
              </a:r>
            </a:p>
            <a:p>
              <a:pPr algn="just" marL="434340" indent="-217170" lvl="1">
                <a:lnSpc>
                  <a:spcPts val="2879"/>
                </a:lnSpc>
              </a:pPr>
            </a:p>
            <a:p>
              <a:pPr algn="just" marL="434340" indent="-217170" lvl="1">
                <a:lnSpc>
                  <a:spcPts val="2879"/>
                </a:lnSpc>
              </a:pPr>
              <a:r>
                <a:rPr lang="en-US" sz="2400">
                  <a:solidFill>
                    <a:srgbClr val="FFFFFF"/>
                  </a:solidFill>
                  <a:latin typeface="Century Gothic Paneuropean"/>
                  <a:ea typeface="Century Gothic Paneuropean"/>
                  <a:cs typeface="Century Gothic Paneuropean"/>
                  <a:sym typeface="Century Gothic Paneuropean"/>
                </a:rPr>
                <a:t> </a:t>
              </a:r>
            </a:p>
            <a:p>
              <a:pPr algn="just" marL="434340" indent="-217170" lvl="1">
                <a:lnSpc>
                  <a:spcPts val="2879"/>
                </a:lnSpc>
                <a:buFont typeface="Arial"/>
                <a:buChar char="•"/>
              </a:pPr>
              <a:r>
                <a:rPr lang="en-US" sz="2400">
                  <a:solidFill>
                    <a:srgbClr val="FFFFFF"/>
                  </a:solidFill>
                  <a:latin typeface="Century Gothic Paneuropean"/>
                  <a:ea typeface="Century Gothic Paneuropean"/>
                  <a:cs typeface="Century Gothic Paneuropean"/>
                  <a:sym typeface="Century Gothic Paneuropean"/>
                </a:rPr>
                <a:t>Οικονομικά και ενεργειακά οφέλη</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3541570">
            <a:off x="4493127" y="-5355180"/>
            <a:ext cx="9301746" cy="22167461"/>
            <a:chOff x="0" y="0"/>
            <a:chExt cx="1817328" cy="4330967"/>
          </a:xfrm>
        </p:grpSpPr>
        <p:sp>
          <p:nvSpPr>
            <p:cNvPr name="Freeform 3" id="3"/>
            <p:cNvSpPr/>
            <p:nvPr/>
          </p:nvSpPr>
          <p:spPr>
            <a:xfrm flipH="false" flipV="false" rot="0">
              <a:off x="0" y="0"/>
              <a:ext cx="1817328" cy="4330967"/>
            </a:xfrm>
            <a:custGeom>
              <a:avLst/>
              <a:gdLst/>
              <a:ahLst/>
              <a:cxnLst/>
              <a:rect r="r" b="b" t="t" l="l"/>
              <a:pathLst>
                <a:path h="4330967" w="1817328">
                  <a:moveTo>
                    <a:pt x="0" y="0"/>
                  </a:moveTo>
                  <a:lnTo>
                    <a:pt x="1817328" y="0"/>
                  </a:lnTo>
                  <a:lnTo>
                    <a:pt x="1817328" y="4330967"/>
                  </a:lnTo>
                  <a:lnTo>
                    <a:pt x="0" y="4330967"/>
                  </a:lnTo>
                  <a:close/>
                </a:path>
              </a:pathLst>
            </a:custGeom>
            <a:solidFill>
              <a:srgbClr val="453254"/>
            </a:solidFill>
          </p:spPr>
        </p:sp>
        <p:sp>
          <p:nvSpPr>
            <p:cNvPr name="TextBox 4" id="4"/>
            <p:cNvSpPr txBox="true"/>
            <p:nvPr/>
          </p:nvSpPr>
          <p:spPr>
            <a:xfrm>
              <a:off x="0" y="-47625"/>
              <a:ext cx="1817328" cy="4378592"/>
            </a:xfrm>
            <a:prstGeom prst="rect">
              <a:avLst/>
            </a:prstGeom>
          </p:spPr>
          <p:txBody>
            <a:bodyPr anchor="ctr" rtlCol="false" tIns="50800" lIns="50800" bIns="50800" rIns="50800"/>
            <a:lstStyle/>
            <a:p>
              <a:pPr algn="ctr">
                <a:lnSpc>
                  <a:spcPts val="3500"/>
                </a:lnSpc>
              </a:pPr>
            </a:p>
          </p:txBody>
        </p:sp>
      </p:grpSp>
      <p:sp>
        <p:nvSpPr>
          <p:cNvPr name="Freeform 5" id="5" descr="Hi Tech HUD "/>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364667" y="7658782"/>
            <a:ext cx="2628218" cy="2628218"/>
          </a:xfrm>
          <a:custGeom>
            <a:avLst/>
            <a:gdLst/>
            <a:ahLst/>
            <a:cxnLst/>
            <a:rect r="r" b="b" t="t" l="l"/>
            <a:pathLst>
              <a:path h="2628218" w="2628218">
                <a:moveTo>
                  <a:pt x="0" y="0"/>
                </a:moveTo>
                <a:lnTo>
                  <a:pt x="2628218" y="0"/>
                </a:lnTo>
                <a:lnTo>
                  <a:pt x="2628218" y="2628218"/>
                </a:lnTo>
                <a:lnTo>
                  <a:pt x="0" y="2628218"/>
                </a:lnTo>
                <a:lnTo>
                  <a:pt x="0" y="0"/>
                </a:lnTo>
                <a:close/>
              </a:path>
            </a:pathLst>
          </a:custGeom>
          <a:blipFill>
            <a:blip r:embed="rId4"/>
            <a:stretch>
              <a:fillRect l="0" t="0" r="0" b="0"/>
            </a:stretch>
          </a:blipFill>
        </p:spPr>
      </p:sp>
      <p:sp>
        <p:nvSpPr>
          <p:cNvPr name="TextBox 7" id="7"/>
          <p:cNvSpPr txBox="true"/>
          <p:nvPr/>
        </p:nvSpPr>
        <p:spPr>
          <a:xfrm rot="0">
            <a:off x="3113032" y="4515169"/>
            <a:ext cx="12061936" cy="1685925"/>
          </a:xfrm>
          <a:prstGeom prst="rect">
            <a:avLst/>
          </a:prstGeom>
        </p:spPr>
        <p:txBody>
          <a:bodyPr anchor="t" rtlCol="false" tIns="0" lIns="0" bIns="0" rIns="0">
            <a:spAutoFit/>
          </a:bodyPr>
          <a:lstStyle/>
          <a:p>
            <a:pPr algn="ctr" marL="0" indent="0" lvl="0">
              <a:lnSpc>
                <a:spcPts val="13243"/>
              </a:lnSpc>
            </a:pPr>
            <a:r>
              <a:rPr lang="en-US" b="true" sz="11036">
                <a:solidFill>
                  <a:srgbClr val="927FA2"/>
                </a:solidFill>
                <a:latin typeface="Century Gothic Paneuropean Bold"/>
                <a:ea typeface="Century Gothic Paneuropean Bold"/>
                <a:cs typeface="Century Gothic Paneuropean Bold"/>
                <a:sym typeface="Century Gothic Paneuropean Bold"/>
              </a:rPr>
              <a:t>SHAP for XGboost</a:t>
            </a:r>
          </a:p>
        </p:txBody>
      </p:sp>
    </p:spTree>
  </p:cSld>
  <p:clrMapOvr>
    <a:masterClrMapping/>
  </p:clrMapOvr>
  <p:transition spd="fast">
    <p:wipe dir="d"/>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00799" y="2375614"/>
            <a:ext cx="7768719" cy="1171577"/>
          </a:xfrm>
          <a:prstGeom prst="rect">
            <a:avLst/>
          </a:prstGeom>
        </p:spPr>
        <p:txBody>
          <a:bodyPr anchor="t" rtlCol="false" tIns="0" lIns="0" bIns="0" rIns="0">
            <a:spAutoFit/>
          </a:bodyPr>
          <a:lstStyle/>
          <a:p>
            <a:pPr algn="l" marL="0" indent="0" lvl="0">
              <a:lnSpc>
                <a:spcPts val="8925"/>
              </a:lnSpc>
            </a:pPr>
            <a:r>
              <a:rPr lang="en-US" b="true" sz="8500">
                <a:solidFill>
                  <a:srgbClr val="000000"/>
                </a:solidFill>
                <a:latin typeface="Century Gothic Paneuropean Bold"/>
                <a:ea typeface="Century Gothic Paneuropean Bold"/>
                <a:cs typeface="Century Gothic Paneuropean Bold"/>
                <a:sym typeface="Century Gothic Paneuropean Bold"/>
              </a:rPr>
              <a:t>Waterfall plot</a:t>
            </a:r>
          </a:p>
        </p:txBody>
      </p:sp>
      <p:grpSp>
        <p:nvGrpSpPr>
          <p:cNvPr name="Group 4" id="4"/>
          <p:cNvGrpSpPr/>
          <p:nvPr/>
        </p:nvGrpSpPr>
        <p:grpSpPr>
          <a:xfrm rot="0">
            <a:off x="1800799" y="4432452"/>
            <a:ext cx="13276781" cy="4825848"/>
            <a:chOff x="0" y="0"/>
            <a:chExt cx="17702375" cy="6434464"/>
          </a:xfrm>
        </p:grpSpPr>
        <p:sp>
          <p:nvSpPr>
            <p:cNvPr name="TextBox 5" id="5"/>
            <p:cNvSpPr txBox="true"/>
            <p:nvPr/>
          </p:nvSpPr>
          <p:spPr>
            <a:xfrm rot="0">
              <a:off x="0" y="2975831"/>
              <a:ext cx="17702375" cy="3458633"/>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Η γραμμή ξεκινά από την αναμενόμενη τιμή E[f(x)] = 0.015, δηλαδή τη μέση πρόβλεψη του μοντέλου.</a:t>
              </a:r>
            </a:p>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Κάθε μπάρα αντιπροσωπεύει την επίδραση ενός χαρακτηριστικού (feature) στην τελική πρόβλεψη.</a:t>
              </a:r>
            </a:p>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Κόκκινες μπάρες→ θετική συνεισφορά (αυξάνουν την τιμή της πρόβλεψης).</a:t>
              </a:r>
            </a:p>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Μπλε μπάρες→ αρνητική συνεισφορά (μειώνουν την πρόβλεψη).</a:t>
              </a:r>
            </a:p>
          </p:txBody>
        </p:sp>
        <p:sp>
          <p:nvSpPr>
            <p:cNvPr name="TextBox 6" id="6"/>
            <p:cNvSpPr txBox="true"/>
            <p:nvPr/>
          </p:nvSpPr>
          <p:spPr>
            <a:xfrm rot="0">
              <a:off x="41305" y="-38100"/>
              <a:ext cx="17661070" cy="2290233"/>
            </a:xfrm>
            <a:prstGeom prst="rect">
              <a:avLst/>
            </a:prstGeom>
          </p:spPr>
          <p:txBody>
            <a:bodyPr anchor="t" rtlCol="false" tIns="0" lIns="0" bIns="0" rIns="0">
              <a:spAutoFit/>
            </a:bodyPr>
            <a:lstStyle/>
            <a:p>
              <a:pPr algn="l" marL="0" indent="0" lvl="0">
                <a:lnSpc>
                  <a:spcPts val="3499"/>
                </a:lnSpc>
              </a:pPr>
              <a:r>
                <a:rPr lang="en-US" sz="2499">
                  <a:solidFill>
                    <a:srgbClr val="000000"/>
                  </a:solidFill>
                  <a:latin typeface="Century Gothic Paneuropean"/>
                  <a:ea typeface="Century Gothic Paneuropean"/>
                  <a:cs typeface="Century Gothic Paneuropean"/>
                  <a:sym typeface="Century Gothic Paneuropean"/>
                </a:rPr>
                <a:t>Το Waterfall Plot εξηγεί μια συγκεκριμένη πρόβλεψη του μοντέλου. Δείχνει πώς ξεκινώντας από τη μέση τιμή όλων των προβλέψεων (baseline), τα επιμέρους χαρακτηριστικά τροποποίησαν την τιμή, είτε αυξάνοντάς την, είτε μειώνοντάς την, ώστε να καταλήξουμε στο τελικό output του μοντέλου</a:t>
              </a:r>
            </a:p>
          </p:txBody>
        </p:sp>
      </p:grpSp>
      <p:sp>
        <p:nvSpPr>
          <p:cNvPr name="AutoShape 7" id="7"/>
          <p:cNvSpPr/>
          <p:nvPr/>
        </p:nvSpPr>
        <p:spPr>
          <a:xfrm>
            <a:off x="1800799" y="3921416"/>
            <a:ext cx="5122944" cy="0"/>
          </a:xfrm>
          <a:prstGeom prst="line">
            <a:avLst/>
          </a:prstGeom>
          <a:ln cap="flat" w="38100">
            <a:solidFill>
              <a:srgbClr val="786688"/>
            </a:solidFill>
            <a:prstDash val="solid"/>
            <a:headEnd type="none" len="sm" w="sm"/>
            <a:tailEnd type="none" len="sm" w="sm"/>
          </a:ln>
        </p:spPr>
      </p:sp>
      <p:sp>
        <p:nvSpPr>
          <p:cNvPr name="Freeform 8" id="8" descr="Hi Tech HUD "/>
          <p:cNvSpPr/>
          <p:nvPr/>
        </p:nvSpPr>
        <p:spPr>
          <a:xfrm flipH="false" flipV="false" rot="-1575393">
            <a:off x="-1535757" y="-3325934"/>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wipe dir="d"/>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2302906" y="3840197"/>
            <a:ext cx="12379175" cy="6446803"/>
          </a:xfrm>
          <a:custGeom>
            <a:avLst/>
            <a:gdLst/>
            <a:ahLst/>
            <a:cxnLst/>
            <a:rect r="r" b="b" t="t" l="l"/>
            <a:pathLst>
              <a:path h="6446803" w="12379175">
                <a:moveTo>
                  <a:pt x="0" y="0"/>
                </a:moveTo>
                <a:lnTo>
                  <a:pt x="12379175" y="0"/>
                </a:lnTo>
                <a:lnTo>
                  <a:pt x="12379175" y="6446803"/>
                </a:lnTo>
                <a:lnTo>
                  <a:pt x="0" y="6446803"/>
                </a:lnTo>
                <a:lnTo>
                  <a:pt x="0" y="0"/>
                </a:lnTo>
                <a:close/>
              </a:path>
            </a:pathLst>
          </a:custGeom>
          <a:blipFill>
            <a:blip r:embed="rId2"/>
            <a:stretch>
              <a:fillRect l="-70" t="0" r="-70" b="0"/>
            </a:stretch>
          </a:blipFill>
        </p:spPr>
      </p:sp>
      <p:sp>
        <p:nvSpPr>
          <p:cNvPr name="TextBox 3" id="3"/>
          <p:cNvSpPr txBox="true"/>
          <p:nvPr/>
        </p:nvSpPr>
        <p:spPr>
          <a:xfrm rot="0">
            <a:off x="0" y="134972"/>
            <a:ext cx="18107347" cy="3705225"/>
          </a:xfrm>
          <a:prstGeom prst="rect">
            <a:avLst/>
          </a:prstGeom>
        </p:spPr>
        <p:txBody>
          <a:bodyPr anchor="t" rtlCol="false" tIns="0" lIns="0" bIns="0" rIns="0">
            <a:spAutoFit/>
          </a:bodyPr>
          <a:lstStyle/>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a:t>
            </a:r>
            <a:r>
              <a:rPr lang="en-US" b="true" sz="2499">
                <a:solidFill>
                  <a:srgbClr val="000000"/>
                </a:solidFill>
                <a:latin typeface="Century Gothic Paneuropean Bold"/>
                <a:ea typeface="Century Gothic Paneuropean Bold"/>
                <a:cs typeface="Century Gothic Paneuropean Bold"/>
                <a:sym typeface="Century Gothic Paneuropean Bold"/>
              </a:rPr>
              <a:t>UL_bitrate </a:t>
            </a:r>
            <a:r>
              <a:rPr lang="en-US" sz="2499">
                <a:solidFill>
                  <a:srgbClr val="000000"/>
                </a:solidFill>
                <a:latin typeface="Century Gothic Paneuropean"/>
                <a:ea typeface="Century Gothic Paneuropean"/>
                <a:cs typeface="Century Gothic Paneuropean"/>
                <a:sym typeface="Century Gothic Paneuropean"/>
              </a:rPr>
              <a:t>είχε τη μεγαλύτερη θετική επίδραση, αυξάνοντας την πρόβλεψη κατά +1.13, κάτι που υποδηλώνει καλή κατάσταση uplink → σχετίζεται με καλύτερο συνολικό throughput.</a:t>
            </a:r>
          </a:p>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a:t>
            </a:r>
            <a:r>
              <a:rPr lang="en-US" b="true" sz="2499">
                <a:solidFill>
                  <a:srgbClr val="000000"/>
                </a:solidFill>
                <a:latin typeface="Century Gothic Paneuropean Bold"/>
                <a:ea typeface="Century Gothic Paneuropean Bold"/>
                <a:cs typeface="Century Gothic Paneuropean Bold"/>
                <a:sym typeface="Century Gothic Paneuropean Bold"/>
              </a:rPr>
              <a:t>RSRQ </a:t>
            </a:r>
            <a:r>
              <a:rPr lang="en-US" sz="2499">
                <a:solidFill>
                  <a:srgbClr val="000000"/>
                </a:solidFill>
                <a:latin typeface="Century Gothic Paneuropean"/>
                <a:ea typeface="Century Gothic Paneuropean"/>
                <a:cs typeface="Century Gothic Paneuropean"/>
                <a:sym typeface="Century Gothic Paneuropean"/>
              </a:rPr>
              <a:t>είχε τη μεγαλύτερη αρνητική επίδραση, μειώνοντας την πρόβλεψη κατά -0.38, πιθανώς επειδή η τιμή του ήταν χαμηλή (κακή ποιότητα σήματος).</a:t>
            </a:r>
          </a:p>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Άλλα χαρακτηριστικά, όπως:</a:t>
            </a:r>
          </a:p>
          <a:p>
            <a:pPr algn="just" marL="1079499" indent="-359833" lvl="2">
              <a:lnSpc>
                <a:spcPts val="29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Categorical_Impact</a:t>
            </a:r>
          </a:p>
          <a:p>
            <a:pPr algn="just" marL="1079499" indent="-359833" lvl="2">
              <a:lnSpc>
                <a:spcPts val="29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RSRP_lag_300</a:t>
            </a:r>
          </a:p>
          <a:p>
            <a:pPr algn="just" marL="1079499" indent="-359833" lvl="2">
              <a:lnSpc>
                <a:spcPts val="29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DL_bitrate_lag_120</a:t>
            </a:r>
          </a:p>
          <a:p>
            <a:pPr algn="just">
              <a:lnSpc>
                <a:spcPts val="2999"/>
              </a:lnSpc>
            </a:pPr>
            <a:r>
              <a:rPr lang="en-US" sz="2499">
                <a:solidFill>
                  <a:srgbClr val="000000"/>
                </a:solidFill>
                <a:latin typeface="Century Gothic Paneuropean"/>
                <a:ea typeface="Century Gothic Paneuropean"/>
                <a:cs typeface="Century Gothic Paneuropean"/>
                <a:sym typeface="Century Gothic Paneuropean"/>
              </a:rPr>
              <a:t>       </a:t>
            </a:r>
            <a:r>
              <a:rPr lang="en-US" sz="2499">
                <a:solidFill>
                  <a:srgbClr val="000000"/>
                </a:solidFill>
                <a:latin typeface="Century Gothic Paneuropean"/>
                <a:ea typeface="Century Gothic Paneuropean"/>
                <a:cs typeface="Century Gothic Paneuropean"/>
                <a:sym typeface="Century Gothic Paneuropean"/>
              </a:rPr>
              <a:t>είχαν ήπια επίδραση, θετική ή αρνητική.</a:t>
            </a:r>
          </a:p>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Συνολικά, 122 άλλα χαρακτηριστικά υπήρχαν, αλλά η επίδρασή τους ήταν συλλογικά μικρή.</a:t>
            </a:r>
          </a:p>
        </p:txBody>
      </p:sp>
    </p:spTree>
  </p:cSld>
  <p:clrMapOvr>
    <a:masterClrMapping/>
  </p:clrMapOvr>
  <p:transition spd="fast">
    <p:wipe dir="r"/>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00799" y="2375614"/>
            <a:ext cx="7768719" cy="1171577"/>
          </a:xfrm>
          <a:prstGeom prst="rect">
            <a:avLst/>
          </a:prstGeom>
        </p:spPr>
        <p:txBody>
          <a:bodyPr anchor="t" rtlCol="false" tIns="0" lIns="0" bIns="0" rIns="0">
            <a:spAutoFit/>
          </a:bodyPr>
          <a:lstStyle/>
          <a:p>
            <a:pPr algn="l" marL="0" indent="0" lvl="0">
              <a:lnSpc>
                <a:spcPts val="8925"/>
              </a:lnSpc>
            </a:pPr>
            <a:r>
              <a:rPr lang="en-US" b="true" sz="8500">
                <a:solidFill>
                  <a:srgbClr val="000000"/>
                </a:solidFill>
                <a:latin typeface="Century Gothic Paneuropean Bold"/>
                <a:ea typeface="Century Gothic Paneuropean Bold"/>
                <a:cs typeface="Century Gothic Paneuropean Bold"/>
                <a:sym typeface="Century Gothic Paneuropean Bold"/>
              </a:rPr>
              <a:t>B</a:t>
            </a:r>
            <a:r>
              <a:rPr lang="en-US" b="true" sz="8500">
                <a:solidFill>
                  <a:srgbClr val="000000"/>
                </a:solidFill>
                <a:latin typeface="Century Gothic Paneuropean Bold"/>
                <a:ea typeface="Century Gothic Paneuropean Bold"/>
                <a:cs typeface="Century Gothic Paneuropean Bold"/>
                <a:sym typeface="Century Gothic Paneuropean Bold"/>
              </a:rPr>
              <a:t>ar Plot</a:t>
            </a:r>
          </a:p>
        </p:txBody>
      </p:sp>
      <p:grpSp>
        <p:nvGrpSpPr>
          <p:cNvPr name="Group 4" id="4"/>
          <p:cNvGrpSpPr/>
          <p:nvPr/>
        </p:nvGrpSpPr>
        <p:grpSpPr>
          <a:xfrm rot="0">
            <a:off x="1800799" y="4432452"/>
            <a:ext cx="13276781" cy="2635098"/>
            <a:chOff x="0" y="0"/>
            <a:chExt cx="17702375" cy="3513464"/>
          </a:xfrm>
        </p:grpSpPr>
        <p:sp>
          <p:nvSpPr>
            <p:cNvPr name="TextBox 5" id="5"/>
            <p:cNvSpPr txBox="true"/>
            <p:nvPr/>
          </p:nvSpPr>
          <p:spPr>
            <a:xfrm rot="0">
              <a:off x="0" y="2975831"/>
              <a:ext cx="17702375" cy="537633"/>
            </a:xfrm>
            <a:prstGeom prst="rect">
              <a:avLst/>
            </a:prstGeom>
          </p:spPr>
          <p:txBody>
            <a:bodyPr anchor="t" rtlCol="false" tIns="0" lIns="0" bIns="0" rIns="0">
              <a:spAutoFit/>
            </a:bodyPr>
            <a:lstStyle/>
            <a:p>
              <a:pPr algn="just">
                <a:lnSpc>
                  <a:spcPts val="3499"/>
                </a:lnSpc>
              </a:pPr>
            </a:p>
          </p:txBody>
        </p:sp>
        <p:sp>
          <p:nvSpPr>
            <p:cNvPr name="TextBox 6" id="6"/>
            <p:cNvSpPr txBox="true"/>
            <p:nvPr/>
          </p:nvSpPr>
          <p:spPr>
            <a:xfrm rot="0">
              <a:off x="41305" y="-38100"/>
              <a:ext cx="17661070" cy="2290233"/>
            </a:xfrm>
            <a:prstGeom prst="rect">
              <a:avLst/>
            </a:prstGeom>
          </p:spPr>
          <p:txBody>
            <a:bodyPr anchor="t" rtlCol="false" tIns="0" lIns="0" bIns="0" rIns="0">
              <a:spAutoFit/>
            </a:bodyPr>
            <a:lstStyle/>
            <a:p>
              <a:pPr algn="just" marL="0" indent="0" lvl="0">
                <a:lnSpc>
                  <a:spcPts val="3499"/>
                </a:lnSpc>
              </a:pPr>
              <a:r>
                <a:rPr lang="en-US" sz="2499">
                  <a:solidFill>
                    <a:srgbClr val="000000"/>
                  </a:solidFill>
                  <a:latin typeface="Century Gothic Paneuropean"/>
                  <a:ea typeface="Century Gothic Paneuropean"/>
                  <a:cs typeface="Century Gothic Paneuropean"/>
                  <a:sym typeface="Century Gothic Paneuropean"/>
                </a:rPr>
                <a:t>Το SHAP bar plot δείχνει ποια χαρακτηριστικά είχαν τη μεγαλύτερη συνολική επίδραση στις προβλέψεις του μοντέλου. Συγκεκριμένα, η μέση απόλυτη τιμή SHAP (mean |SHAP value|) υπολογίζεται για κάθε feature και αποτυπώνει το μέγεθος της επιρροής του χαρακτηριστικού ανεξαρτήτως κατεύθυνσης (θετική ή αρνητική).</a:t>
              </a:r>
            </a:p>
          </p:txBody>
        </p:sp>
      </p:grpSp>
      <p:sp>
        <p:nvSpPr>
          <p:cNvPr name="AutoShape 7" id="7"/>
          <p:cNvSpPr/>
          <p:nvPr/>
        </p:nvSpPr>
        <p:spPr>
          <a:xfrm>
            <a:off x="1800799" y="3921416"/>
            <a:ext cx="5122944" cy="0"/>
          </a:xfrm>
          <a:prstGeom prst="line">
            <a:avLst/>
          </a:prstGeom>
          <a:ln cap="flat" w="38100">
            <a:solidFill>
              <a:srgbClr val="786688"/>
            </a:solidFill>
            <a:prstDash val="solid"/>
            <a:headEnd type="none" len="sm" w="sm"/>
            <a:tailEnd type="none" len="sm" w="sm"/>
          </a:ln>
        </p:spPr>
      </p:sp>
      <p:sp>
        <p:nvSpPr>
          <p:cNvPr name="Freeform 8" id="8" descr="Hi Tech HUD "/>
          <p:cNvSpPr/>
          <p:nvPr/>
        </p:nvSpPr>
        <p:spPr>
          <a:xfrm flipH="false" flipV="false" rot="-1068258">
            <a:off x="-2047676" y="-3490184"/>
            <a:ext cx="8592227" cy="5864195"/>
          </a:xfrm>
          <a:custGeom>
            <a:avLst/>
            <a:gdLst/>
            <a:ahLst/>
            <a:cxnLst/>
            <a:rect r="r" b="b" t="t" l="l"/>
            <a:pathLst>
              <a:path h="5864195" w="8592227">
                <a:moveTo>
                  <a:pt x="0" y="0"/>
                </a:moveTo>
                <a:lnTo>
                  <a:pt x="8592228" y="0"/>
                </a:lnTo>
                <a:lnTo>
                  <a:pt x="8592228" y="5864195"/>
                </a:lnTo>
                <a:lnTo>
                  <a:pt x="0" y="58641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wipe dir="r"/>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88544" y="2853623"/>
            <a:ext cx="9763422" cy="6163160"/>
          </a:xfrm>
          <a:custGeom>
            <a:avLst/>
            <a:gdLst/>
            <a:ahLst/>
            <a:cxnLst/>
            <a:rect r="r" b="b" t="t" l="l"/>
            <a:pathLst>
              <a:path h="6163160" w="9763422">
                <a:moveTo>
                  <a:pt x="0" y="0"/>
                </a:moveTo>
                <a:lnTo>
                  <a:pt x="9763422" y="0"/>
                </a:lnTo>
                <a:lnTo>
                  <a:pt x="9763422" y="6163160"/>
                </a:lnTo>
                <a:lnTo>
                  <a:pt x="0" y="6163160"/>
                </a:lnTo>
                <a:lnTo>
                  <a:pt x="0" y="0"/>
                </a:lnTo>
                <a:close/>
              </a:path>
            </a:pathLst>
          </a:custGeom>
          <a:blipFill>
            <a:blip r:embed="rId2"/>
            <a:stretch>
              <a:fillRect l="0" t="0" r="0" b="0"/>
            </a:stretch>
          </a:blipFill>
        </p:spPr>
      </p:sp>
      <p:sp>
        <p:nvSpPr>
          <p:cNvPr name="TextBox 3" id="3"/>
          <p:cNvSpPr txBox="true"/>
          <p:nvPr/>
        </p:nvSpPr>
        <p:spPr>
          <a:xfrm rot="0">
            <a:off x="9339017" y="2523888"/>
            <a:ext cx="8739762" cy="6304915"/>
          </a:xfrm>
          <a:prstGeom prst="rect">
            <a:avLst/>
          </a:prstGeom>
        </p:spPr>
        <p:txBody>
          <a:bodyPr anchor="t" rtlCol="false" tIns="0" lIns="0" bIns="0" rIns="0">
            <a:spAutoFit/>
          </a:bodyPr>
          <a:lstStyle/>
          <a:p>
            <a:pPr algn="just">
              <a:lnSpc>
                <a:spcPts val="2990"/>
              </a:lnSpc>
            </a:pPr>
          </a:p>
          <a:p>
            <a:pPr algn="just" marL="496571" indent="-248285" lvl="1">
              <a:lnSpc>
                <a:spcPts val="2990"/>
              </a:lnSpc>
              <a:buFont typeface="Arial"/>
              <a:buChar char="•"/>
            </a:pPr>
            <a:r>
              <a:rPr lang="en-US" sz="2300">
                <a:solidFill>
                  <a:srgbClr val="000000"/>
                </a:solidFill>
                <a:latin typeface="Century Gothic Paneuropean"/>
                <a:ea typeface="Century Gothic Paneuropean"/>
                <a:cs typeface="Century Gothic Paneuropean"/>
                <a:sym typeface="Century Gothic Paneuropean"/>
              </a:rPr>
              <a:t>Ακολουθούν χαρακτηριστικά όπως:</a:t>
            </a:r>
          </a:p>
          <a:p>
            <a:pPr algn="just" marL="993141" indent="-331047" lvl="2">
              <a:lnSpc>
                <a:spcPts val="2990"/>
              </a:lnSpc>
              <a:buFont typeface="Arial"/>
              <a:buChar char="⚬"/>
            </a:pPr>
            <a:r>
              <a:rPr lang="en-US" b="true" sz="2300">
                <a:solidFill>
                  <a:srgbClr val="000000"/>
                </a:solidFill>
                <a:latin typeface="Century Gothic Paneuropean Bold"/>
                <a:ea typeface="Century Gothic Paneuropean Bold"/>
                <a:cs typeface="Century Gothic Paneuropean Bold"/>
                <a:sym typeface="Century Gothic Paneuropean Bold"/>
              </a:rPr>
              <a:t>RSRQ</a:t>
            </a:r>
            <a:r>
              <a:rPr lang="en-US" sz="2300">
                <a:solidFill>
                  <a:srgbClr val="000000"/>
                </a:solidFill>
                <a:latin typeface="Century Gothic Paneuropean"/>
                <a:ea typeface="Century Gothic Paneuropean"/>
                <a:cs typeface="Century Gothic Paneuropean"/>
                <a:sym typeface="Century Gothic Paneuropean"/>
              </a:rPr>
              <a:t>: Όσο καλύτερη η ποιότητα, τόσο υψηλότερο το DL bitrate.</a:t>
            </a:r>
          </a:p>
          <a:p>
            <a:pPr algn="just" marL="993141" indent="-331047" lvl="2">
              <a:lnSpc>
                <a:spcPts val="2990"/>
              </a:lnSpc>
              <a:buFont typeface="Arial"/>
              <a:buChar char="⚬"/>
            </a:pPr>
            <a:r>
              <a:rPr lang="en-US" b="true" sz="2300">
                <a:solidFill>
                  <a:srgbClr val="000000"/>
                </a:solidFill>
                <a:latin typeface="Century Gothic Paneuropean Bold"/>
                <a:ea typeface="Century Gothic Paneuropean Bold"/>
                <a:cs typeface="Century Gothic Paneuropean Bold"/>
                <a:sym typeface="Century Gothic Paneuropean Bold"/>
              </a:rPr>
              <a:t>DL_bitrate_lag_60</a:t>
            </a:r>
            <a:r>
              <a:rPr lang="en-US" sz="2300">
                <a:solidFill>
                  <a:srgbClr val="000000"/>
                </a:solidFill>
                <a:latin typeface="Century Gothic Paneuropean"/>
                <a:ea typeface="Century Gothic Paneuropean"/>
                <a:cs typeface="Century Gothic Paneuropean"/>
                <a:sym typeface="Century Gothic Paneuropean"/>
              </a:rPr>
              <a:t>:  βοηθά στην πρόβλεψη μέσω χρονικής εξάρτησης.</a:t>
            </a:r>
          </a:p>
          <a:p>
            <a:pPr algn="just" marL="993141" indent="-331047" lvl="2">
              <a:lnSpc>
                <a:spcPts val="2990"/>
              </a:lnSpc>
              <a:buFont typeface="Arial"/>
              <a:buChar char="⚬"/>
            </a:pPr>
            <a:r>
              <a:rPr lang="en-US" b="true" sz="2300">
                <a:solidFill>
                  <a:srgbClr val="000000"/>
                </a:solidFill>
                <a:latin typeface="Century Gothic Paneuropean Bold"/>
                <a:ea typeface="Century Gothic Paneuropean Bold"/>
                <a:cs typeface="Century Gothic Paneuropean Bold"/>
                <a:sym typeface="Century Gothic Paneuropean Bold"/>
              </a:rPr>
              <a:t>SNR</a:t>
            </a:r>
            <a:r>
              <a:rPr lang="en-US" sz="2300">
                <a:solidFill>
                  <a:srgbClr val="000000"/>
                </a:solidFill>
                <a:latin typeface="Century Gothic Paneuropean"/>
                <a:ea typeface="Century Gothic Paneuropean"/>
                <a:cs typeface="Century Gothic Paneuropean"/>
                <a:sym typeface="Century Gothic Paneuropean"/>
              </a:rPr>
              <a:t>, </a:t>
            </a:r>
            <a:r>
              <a:rPr lang="en-US" b="true" sz="2300">
                <a:solidFill>
                  <a:srgbClr val="000000"/>
                </a:solidFill>
                <a:latin typeface="Century Gothic Paneuropean Bold"/>
                <a:ea typeface="Century Gothic Paneuropean Bold"/>
                <a:cs typeface="Century Gothic Paneuropean Bold"/>
                <a:sym typeface="Century Gothic Paneuropean Bold"/>
              </a:rPr>
              <a:t>Speed</a:t>
            </a:r>
            <a:r>
              <a:rPr lang="en-US" sz="2300">
                <a:solidFill>
                  <a:srgbClr val="000000"/>
                </a:solidFill>
                <a:latin typeface="Century Gothic Paneuropean"/>
                <a:ea typeface="Century Gothic Paneuropean"/>
                <a:cs typeface="Century Gothic Paneuropean"/>
                <a:sym typeface="Century Gothic Paneuropean"/>
              </a:rPr>
              <a:t>: δείκτες περιβάλλοντος/κινήσεις χρήστη που επηρεάζουν την ποιότητα της σύνδεσης.</a:t>
            </a:r>
          </a:p>
          <a:p>
            <a:pPr algn="just" marL="993141" indent="-331047" lvl="2">
              <a:lnSpc>
                <a:spcPts val="2990"/>
              </a:lnSpc>
              <a:buFont typeface="Arial"/>
              <a:buChar char="⚬"/>
            </a:pPr>
            <a:r>
              <a:rPr lang="en-US" sz="2300">
                <a:solidFill>
                  <a:srgbClr val="000000"/>
                </a:solidFill>
                <a:latin typeface="Century Gothic Paneuropean"/>
                <a:ea typeface="Century Gothic Paneuropean"/>
                <a:cs typeface="Century Gothic Paneuropean"/>
                <a:sym typeface="Century Gothic Paneuropean"/>
              </a:rPr>
              <a:t>Παρουσιάζονται επίσης χαρακτηριστικά όπως </a:t>
            </a:r>
            <a:r>
              <a:rPr lang="en-US" b="true" sz="2300">
                <a:solidFill>
                  <a:srgbClr val="000000"/>
                </a:solidFill>
                <a:latin typeface="Century Gothic Paneuropean Bold"/>
                <a:ea typeface="Century Gothic Paneuropean Bold"/>
                <a:cs typeface="Century Gothic Paneuropean Bold"/>
                <a:sym typeface="Century Gothic Paneuropean Bold"/>
              </a:rPr>
              <a:t>UL_bitrate_lag_60 </a:t>
            </a:r>
            <a:r>
              <a:rPr lang="en-US" sz="2300">
                <a:solidFill>
                  <a:srgbClr val="000000"/>
                </a:solidFill>
                <a:latin typeface="Century Gothic Paneuropean"/>
                <a:ea typeface="Century Gothic Paneuropean"/>
                <a:cs typeface="Century Gothic Paneuropean"/>
                <a:sym typeface="Century Gothic Paneuropean"/>
              </a:rPr>
              <a:t>και </a:t>
            </a:r>
            <a:r>
              <a:rPr lang="en-US" b="true" sz="2300">
                <a:solidFill>
                  <a:srgbClr val="000000"/>
                </a:solidFill>
                <a:latin typeface="Century Gothic Paneuropean Bold"/>
                <a:ea typeface="Century Gothic Paneuropean Bold"/>
                <a:cs typeface="Century Gothic Paneuropean Bold"/>
                <a:sym typeface="Century Gothic Paneuropean Bold"/>
              </a:rPr>
              <a:t>DL_bitrate_lag_120</a:t>
            </a:r>
            <a:r>
              <a:rPr lang="en-US" sz="2300">
                <a:solidFill>
                  <a:srgbClr val="000000"/>
                </a:solidFill>
                <a:latin typeface="Century Gothic Paneuropean"/>
                <a:ea typeface="Century Gothic Paneuropean"/>
                <a:cs typeface="Century Gothic Paneuropean"/>
                <a:sym typeface="Century Gothic Paneuropean"/>
              </a:rPr>
              <a:t>, </a:t>
            </a:r>
            <a:r>
              <a:rPr lang="en-US" b="true" sz="2300">
                <a:solidFill>
                  <a:srgbClr val="000000"/>
                </a:solidFill>
                <a:latin typeface="Century Gothic Paneuropean Bold"/>
                <a:ea typeface="Century Gothic Paneuropean Bold"/>
                <a:cs typeface="Century Gothic Paneuropean Bold"/>
                <a:sym typeface="Century Gothic Paneuropean Bold"/>
              </a:rPr>
              <a:t>Categorical_impact </a:t>
            </a:r>
            <a:r>
              <a:rPr lang="en-US" sz="2300">
                <a:solidFill>
                  <a:srgbClr val="000000"/>
                </a:solidFill>
                <a:latin typeface="Century Gothic Paneuropean"/>
                <a:ea typeface="Century Gothic Paneuropean"/>
                <a:cs typeface="Century Gothic Paneuropean"/>
                <a:sym typeface="Century Gothic Paneuropean"/>
              </a:rPr>
              <a:t>με μικρότερη αλλά μη αμελητέα επίδραση.</a:t>
            </a:r>
          </a:p>
          <a:p>
            <a:pPr algn="just" marL="993141" indent="-331047" lvl="2">
              <a:lnSpc>
                <a:spcPts val="2990"/>
              </a:lnSpc>
              <a:buFont typeface="Arial"/>
              <a:buChar char="⚬"/>
            </a:pPr>
            <a:r>
              <a:rPr lang="en-US" sz="2300">
                <a:solidFill>
                  <a:srgbClr val="000000"/>
                </a:solidFill>
                <a:latin typeface="Century Gothic Paneuropean"/>
                <a:ea typeface="Century Gothic Paneuropean"/>
                <a:cs typeface="Century Gothic Paneuropean"/>
                <a:sym typeface="Century Gothic Paneuropean"/>
              </a:rPr>
              <a:t>Τα υπόλοιπα 122 χαρακτηριστικά έχουν συνολική συμβολή (άθροισμα SHAP ~0.10), αλλά κανένα δεν ξεχωρίζει ιδιαίτερα, που δείχνει ότι το μοντέλο συγκεντρώνεται σε λίγες κύριες μεταβλητές.</a:t>
            </a:r>
          </a:p>
          <a:p>
            <a:pPr algn="just">
              <a:lnSpc>
                <a:spcPts val="2990"/>
              </a:lnSpc>
            </a:pPr>
          </a:p>
        </p:txBody>
      </p:sp>
      <p:sp>
        <p:nvSpPr>
          <p:cNvPr name="Freeform 4" id="4"/>
          <p:cNvSpPr/>
          <p:nvPr/>
        </p:nvSpPr>
        <p:spPr>
          <a:xfrm flipH="false" flipV="false" rot="-3119739">
            <a:off x="3128541" y="1731672"/>
            <a:ext cx="701745" cy="1622532"/>
          </a:xfrm>
          <a:custGeom>
            <a:avLst/>
            <a:gdLst/>
            <a:ahLst/>
            <a:cxnLst/>
            <a:rect r="r" b="b" t="t" l="l"/>
            <a:pathLst>
              <a:path h="1622532" w="701745">
                <a:moveTo>
                  <a:pt x="0" y="0"/>
                </a:moveTo>
                <a:lnTo>
                  <a:pt x="701745" y="0"/>
                </a:lnTo>
                <a:lnTo>
                  <a:pt x="701745" y="1622532"/>
                </a:lnTo>
                <a:lnTo>
                  <a:pt x="0" y="16225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88544" y="800234"/>
            <a:ext cx="18465089" cy="1589405"/>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000000"/>
                </a:solidFill>
                <a:latin typeface="Gotham"/>
                <a:ea typeface="Gotham"/>
                <a:cs typeface="Gotham"/>
                <a:sym typeface="Gotham"/>
              </a:rPr>
              <a:t>Το χαρακτηριστικό</a:t>
            </a:r>
            <a:r>
              <a:rPr lang="en-US" b="true" sz="2300">
                <a:solidFill>
                  <a:srgbClr val="000000"/>
                </a:solidFill>
                <a:latin typeface="Gotham Bold"/>
                <a:ea typeface="Gotham Bold"/>
                <a:cs typeface="Gotham Bold"/>
                <a:sym typeface="Gotham Bold"/>
              </a:rPr>
              <a:t> UL_bitrate</a:t>
            </a:r>
            <a:r>
              <a:rPr lang="en-US" sz="2300">
                <a:solidFill>
                  <a:srgbClr val="000000"/>
                </a:solidFill>
                <a:latin typeface="Gotham"/>
                <a:ea typeface="Gotham"/>
                <a:cs typeface="Gotham"/>
                <a:sym typeface="Gotham"/>
              </a:rPr>
              <a:t> ξεχωρίζει καθαρά ως το πιο σημαντικό, με μέση SHAP τιμή ~0.68.</a:t>
            </a:r>
          </a:p>
          <a:p>
            <a:pPr algn="l" marL="993141" indent="-331047" lvl="2">
              <a:lnSpc>
                <a:spcPts val="3220"/>
              </a:lnSpc>
              <a:buFont typeface="Arial"/>
              <a:buChar char="⚬"/>
            </a:pPr>
            <a:r>
              <a:rPr lang="en-US" sz="2300">
                <a:solidFill>
                  <a:srgbClr val="000000"/>
                </a:solidFill>
                <a:latin typeface="Gotham"/>
                <a:ea typeface="Gotham"/>
                <a:cs typeface="Gotham"/>
                <a:sym typeface="Gotham"/>
              </a:rPr>
              <a:t>Αυτό σημαίνει ότι το μοντέλο βασίζεται σε μεγάλο βαθμό σε αυτή τη μεταβλητή για να προβλέψει το DL_bitrate. </a:t>
            </a:r>
          </a:p>
          <a:p>
            <a:pPr algn="l" marL="993141" indent="-331047" lvl="2">
              <a:lnSpc>
                <a:spcPts val="3220"/>
              </a:lnSpc>
              <a:buFont typeface="Arial"/>
              <a:buChar char="⚬"/>
            </a:pPr>
            <a:r>
              <a:rPr lang="en-US" sz="2300">
                <a:solidFill>
                  <a:srgbClr val="000000"/>
                </a:solidFill>
                <a:latin typeface="Gotham"/>
                <a:ea typeface="Gotham"/>
                <a:cs typeface="Gotham"/>
                <a:sym typeface="Gotham"/>
              </a:rPr>
              <a:t>Είναι λογικό, καθώς ο υψηλός UL bitrate συνήθως συνοδεύεται από καλές συνθήκες συνδεσιμότητας (uplink/downlink συσχέτιση).</a:t>
            </a:r>
          </a:p>
        </p:txBody>
      </p:sp>
    </p:spTree>
  </p:cSld>
  <p:clrMapOvr>
    <a:masterClrMapping/>
  </p:clrMapOvr>
  <p:transition spd="fast">
    <p:wipe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00799" y="2375614"/>
            <a:ext cx="7768719" cy="1171577"/>
          </a:xfrm>
          <a:prstGeom prst="rect">
            <a:avLst/>
          </a:prstGeom>
        </p:spPr>
        <p:txBody>
          <a:bodyPr anchor="t" rtlCol="false" tIns="0" lIns="0" bIns="0" rIns="0">
            <a:spAutoFit/>
          </a:bodyPr>
          <a:lstStyle/>
          <a:p>
            <a:pPr algn="l" marL="0" indent="0" lvl="0">
              <a:lnSpc>
                <a:spcPts val="8925"/>
              </a:lnSpc>
            </a:pPr>
            <a:r>
              <a:rPr lang="en-US" b="true" sz="8500">
                <a:solidFill>
                  <a:srgbClr val="000000"/>
                </a:solidFill>
                <a:latin typeface="Century Gothic Paneuropean Bold"/>
                <a:ea typeface="Century Gothic Paneuropean Bold"/>
                <a:cs typeface="Century Gothic Paneuropean Bold"/>
                <a:sym typeface="Century Gothic Paneuropean Bold"/>
              </a:rPr>
              <a:t>Beesw</a:t>
            </a:r>
            <a:r>
              <a:rPr lang="en-US" b="true" sz="8500">
                <a:solidFill>
                  <a:srgbClr val="000000"/>
                </a:solidFill>
                <a:latin typeface="Century Gothic Paneuropean Bold"/>
                <a:ea typeface="Century Gothic Paneuropean Bold"/>
                <a:cs typeface="Century Gothic Paneuropean Bold"/>
                <a:sym typeface="Century Gothic Paneuropean Bold"/>
              </a:rPr>
              <a:t>arm Plot</a:t>
            </a:r>
          </a:p>
        </p:txBody>
      </p:sp>
      <p:sp>
        <p:nvSpPr>
          <p:cNvPr name="TextBox 4" id="4"/>
          <p:cNvSpPr txBox="true"/>
          <p:nvPr/>
        </p:nvSpPr>
        <p:spPr>
          <a:xfrm rot="0">
            <a:off x="1800799" y="9283700"/>
            <a:ext cx="13276781" cy="412750"/>
          </a:xfrm>
          <a:prstGeom prst="rect">
            <a:avLst/>
          </a:prstGeom>
        </p:spPr>
        <p:txBody>
          <a:bodyPr anchor="t" rtlCol="false" tIns="0" lIns="0" bIns="0" rIns="0">
            <a:spAutoFit/>
          </a:bodyPr>
          <a:lstStyle/>
          <a:p>
            <a:pPr algn="just">
              <a:lnSpc>
                <a:spcPts val="3499"/>
              </a:lnSpc>
            </a:pPr>
          </a:p>
        </p:txBody>
      </p:sp>
      <p:sp>
        <p:nvSpPr>
          <p:cNvPr name="AutoShape 5" id="5"/>
          <p:cNvSpPr/>
          <p:nvPr/>
        </p:nvSpPr>
        <p:spPr>
          <a:xfrm>
            <a:off x="1800799" y="3921416"/>
            <a:ext cx="5122944" cy="0"/>
          </a:xfrm>
          <a:prstGeom prst="line">
            <a:avLst/>
          </a:prstGeom>
          <a:ln cap="flat" w="38100">
            <a:solidFill>
              <a:srgbClr val="786688"/>
            </a:solidFill>
            <a:prstDash val="solid"/>
            <a:headEnd type="none" len="sm" w="sm"/>
            <a:tailEnd type="none" len="sm" w="sm"/>
          </a:ln>
        </p:spPr>
      </p:sp>
      <p:sp>
        <p:nvSpPr>
          <p:cNvPr name="Freeform 6" id="6" descr="Hi Tech HUD "/>
          <p:cNvSpPr/>
          <p:nvPr/>
        </p:nvSpPr>
        <p:spPr>
          <a:xfrm flipH="false" flipV="false" rot="-1068258">
            <a:off x="-2047676" y="-3490184"/>
            <a:ext cx="8592227" cy="5864195"/>
          </a:xfrm>
          <a:custGeom>
            <a:avLst/>
            <a:gdLst/>
            <a:ahLst/>
            <a:cxnLst/>
            <a:rect r="r" b="b" t="t" l="l"/>
            <a:pathLst>
              <a:path h="5864195" w="8592227">
                <a:moveTo>
                  <a:pt x="0" y="0"/>
                </a:moveTo>
                <a:lnTo>
                  <a:pt x="8592228" y="0"/>
                </a:lnTo>
                <a:lnTo>
                  <a:pt x="8592228" y="5864195"/>
                </a:lnTo>
                <a:lnTo>
                  <a:pt x="0" y="58641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800799" y="4218209"/>
            <a:ext cx="13276781" cy="4387698"/>
            <a:chOff x="0" y="0"/>
            <a:chExt cx="17702375" cy="5850264"/>
          </a:xfrm>
        </p:grpSpPr>
        <p:sp>
          <p:nvSpPr>
            <p:cNvPr name="TextBox 8" id="8"/>
            <p:cNvSpPr txBox="true"/>
            <p:nvPr/>
          </p:nvSpPr>
          <p:spPr>
            <a:xfrm rot="0">
              <a:off x="0" y="2391631"/>
              <a:ext cx="17702375" cy="3458633"/>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Ο</a:t>
              </a:r>
              <a:r>
                <a:rPr lang="en-US" sz="2499">
                  <a:solidFill>
                    <a:srgbClr val="000000"/>
                  </a:solidFill>
                  <a:latin typeface="Century Gothic Paneuropean"/>
                  <a:ea typeface="Century Gothic Paneuropean"/>
                  <a:cs typeface="Century Gothic Paneuropean"/>
                  <a:sym typeface="Century Gothic Paneuropean"/>
                </a:rPr>
                <a:t> άξονας X δείχνει το μέγεθος και τη φορά της επίδρασης (SHAP value).</a:t>
              </a:r>
            </a:p>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 Τιμές προς τα δεξιά σημαίνουν αύξηση της πρόβλεψης, τιμές προς τα αριστερά σημαίνουν μείωση.</a:t>
              </a:r>
            </a:p>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χρώμα δείχνει την τιμή του χαρακτηριστικού:</a:t>
              </a:r>
            </a:p>
            <a:p>
              <a:pPr algn="just" marL="1079499" indent="-359833" lvl="2">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Κόκκινο = υψηλή τιμή</a:t>
              </a:r>
            </a:p>
            <a:p>
              <a:pPr algn="just" marL="1079499" indent="-359833" lvl="2">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Μπλε = χαμηλή τιμή</a:t>
              </a:r>
            </a:p>
          </p:txBody>
        </p:sp>
        <p:sp>
          <p:nvSpPr>
            <p:cNvPr name="TextBox 9" id="9"/>
            <p:cNvSpPr txBox="true"/>
            <p:nvPr/>
          </p:nvSpPr>
          <p:spPr>
            <a:xfrm rot="0">
              <a:off x="41305" y="-38100"/>
              <a:ext cx="17661070" cy="1706033"/>
            </a:xfrm>
            <a:prstGeom prst="rect">
              <a:avLst/>
            </a:prstGeom>
          </p:spPr>
          <p:txBody>
            <a:bodyPr anchor="t" rtlCol="false" tIns="0" lIns="0" bIns="0" rIns="0">
              <a:spAutoFit/>
            </a:bodyPr>
            <a:lstStyle/>
            <a:p>
              <a:pPr algn="l" marL="0" indent="0" lvl="0">
                <a:lnSpc>
                  <a:spcPts val="3499"/>
                </a:lnSpc>
              </a:pPr>
              <a:r>
                <a:rPr lang="en-US" sz="2499">
                  <a:solidFill>
                    <a:srgbClr val="000000"/>
                  </a:solidFill>
                  <a:latin typeface="Century Gothic Paneuropean"/>
                  <a:ea typeface="Century Gothic Paneuropean"/>
                  <a:cs typeface="Century Gothic Paneuropean"/>
                  <a:sym typeface="Century Gothic Paneuropean"/>
                </a:rPr>
                <a:t>Το Beeswarm Plot απεικονίζει τον αντίκτυπο κάθε χαρακτηριστικού (feature) σε όλες τις προβλέψεις του μοντέλου. Για κάθε παρατήρηση του dataset, υπολογίζεται η τιμή SHAP που δείχνει πόσο επηρεάζει η συγκεκριμένη τιμή του χαρακτηριστικού την πρόβλεψη:</a:t>
              </a:r>
            </a:p>
          </p:txBody>
        </p:sp>
      </p:grpSp>
    </p:spTree>
  </p:cSld>
  <p:clrMapOvr>
    <a:masterClrMapping/>
  </p:clrMapOvr>
  <p:transition spd="fast">
    <p:wipe dir="l"/>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TextBox 2" id="2"/>
          <p:cNvSpPr txBox="true"/>
          <p:nvPr/>
        </p:nvSpPr>
        <p:spPr>
          <a:xfrm rot="0">
            <a:off x="9144000" y="2660977"/>
            <a:ext cx="8851025" cy="4902200"/>
          </a:xfrm>
          <a:prstGeom prst="rect">
            <a:avLst/>
          </a:prstGeom>
        </p:spPr>
        <p:txBody>
          <a:bodyPr anchor="t" rtlCol="false" tIns="0" lIns="0" bIns="0" rIns="0">
            <a:spAutoFit/>
          </a:bodyPr>
          <a:lstStyle/>
          <a:p>
            <a:pPr algn="just">
              <a:lnSpc>
                <a:spcPts val="3249"/>
              </a:lnSpc>
            </a:pP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χαρακτηριστικό </a:t>
            </a:r>
            <a:r>
              <a:rPr lang="en-US" b="true" sz="2499">
                <a:solidFill>
                  <a:srgbClr val="000000"/>
                </a:solidFill>
                <a:latin typeface="Century Gothic Paneuropean Bold"/>
                <a:ea typeface="Century Gothic Paneuropean Bold"/>
                <a:cs typeface="Century Gothic Paneuropean Bold"/>
                <a:sym typeface="Century Gothic Paneuropean Bold"/>
              </a:rPr>
              <a:t>UL_bitrate</a:t>
            </a:r>
            <a:r>
              <a:rPr lang="en-US" sz="2499">
                <a:solidFill>
                  <a:srgbClr val="000000"/>
                </a:solidFill>
                <a:latin typeface="Century Gothic Paneuropean"/>
                <a:ea typeface="Century Gothic Paneuropean"/>
                <a:cs typeface="Century Gothic Paneuropean"/>
                <a:sym typeface="Century Gothic Paneuropean"/>
              </a:rPr>
              <a:t> έχει τη μεγαλύτερη επίδραση. Υψηλές τιμές (κόκκινες) συνδέονται με θετικό αντίκτυπο, δηλαδή αυξάνουν την πρόβλεψη του DL bitrate.</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Αντίστοιχα, για το </a:t>
            </a:r>
            <a:r>
              <a:rPr lang="en-US" b="true" sz="2499">
                <a:solidFill>
                  <a:srgbClr val="000000"/>
                </a:solidFill>
                <a:latin typeface="Century Gothic Paneuropean Bold"/>
                <a:ea typeface="Century Gothic Paneuropean Bold"/>
                <a:cs typeface="Century Gothic Paneuropean Bold"/>
                <a:sym typeface="Century Gothic Paneuropean Bold"/>
              </a:rPr>
              <a:t>RSRQ</a:t>
            </a:r>
            <a:r>
              <a:rPr lang="en-US" sz="2499">
                <a:solidFill>
                  <a:srgbClr val="000000"/>
                </a:solidFill>
                <a:latin typeface="Century Gothic Paneuropean"/>
                <a:ea typeface="Century Gothic Paneuropean"/>
                <a:cs typeface="Century Gothic Paneuropean"/>
                <a:sym typeface="Century Gothic Paneuropean"/>
              </a:rPr>
              <a:t>, παρατηρείται πιο ήπια θετική επίδραση όταν η τιμή είναι υψηλή, και αρνητική όταν είναι χαμηλή.</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χαρακτηριστικό </a:t>
            </a:r>
            <a:r>
              <a:rPr lang="en-US" b="true" sz="2499">
                <a:solidFill>
                  <a:srgbClr val="000000"/>
                </a:solidFill>
                <a:latin typeface="Century Gothic Paneuropean Bold"/>
                <a:ea typeface="Century Gothic Paneuropean Bold"/>
                <a:cs typeface="Century Gothic Paneuropean Bold"/>
                <a:sym typeface="Century Gothic Paneuropean Bold"/>
              </a:rPr>
              <a:t>DL_bitrate_lag_60 </a:t>
            </a:r>
            <a:r>
              <a:rPr lang="en-US" sz="2499">
                <a:solidFill>
                  <a:srgbClr val="000000"/>
                </a:solidFill>
                <a:latin typeface="Century Gothic Paneuropean"/>
                <a:ea typeface="Century Gothic Paneuropean"/>
                <a:cs typeface="Century Gothic Paneuropean"/>
                <a:sym typeface="Century Gothic Paneuropean"/>
              </a:rPr>
              <a:t>επηρεάζει επίσης σημαντικά: όταν η προηγούμενη τιμή ήταν υψηλή, η τρέχουσα πρόβλεψη αυξάνεται.</a:t>
            </a:r>
          </a:p>
          <a:p>
            <a:pPr algn="just">
              <a:lnSpc>
                <a:spcPts val="3249"/>
              </a:lnSpc>
            </a:pPr>
          </a:p>
        </p:txBody>
      </p:sp>
      <p:grpSp>
        <p:nvGrpSpPr>
          <p:cNvPr name="Group 3" id="3"/>
          <p:cNvGrpSpPr/>
          <p:nvPr/>
        </p:nvGrpSpPr>
        <p:grpSpPr>
          <a:xfrm rot="0">
            <a:off x="18566" y="2680027"/>
            <a:ext cx="8853310" cy="4926946"/>
            <a:chOff x="0" y="0"/>
            <a:chExt cx="11804414" cy="6569262"/>
          </a:xfrm>
        </p:grpSpPr>
        <p:pic>
          <p:nvPicPr>
            <p:cNvPr name="Picture 4" id="4"/>
            <p:cNvPicPr>
              <a:picLocks noChangeAspect="true"/>
            </p:cNvPicPr>
            <p:nvPr/>
          </p:nvPicPr>
          <p:blipFill>
            <a:blip r:embed="rId2"/>
            <a:srcRect l="3051" t="4422" r="0" b="2755"/>
            <a:stretch>
              <a:fillRect/>
            </a:stretch>
          </p:blipFill>
          <p:spPr>
            <a:xfrm flipH="false" flipV="false">
              <a:off x="0" y="0"/>
              <a:ext cx="11804414" cy="6569262"/>
            </a:xfrm>
            <a:prstGeom prst="rect">
              <a:avLst/>
            </a:prstGeom>
          </p:spPr>
        </p:pic>
      </p:grpSp>
      <p:sp>
        <p:nvSpPr>
          <p:cNvPr name="AutoShape 5" id="5"/>
          <p:cNvSpPr/>
          <p:nvPr/>
        </p:nvSpPr>
        <p:spPr>
          <a:xfrm>
            <a:off x="9144000" y="2832605"/>
            <a:ext cx="0" cy="4401019"/>
          </a:xfrm>
          <a:prstGeom prst="line">
            <a:avLst/>
          </a:prstGeom>
          <a:ln cap="rnd" w="28575">
            <a:solidFill>
              <a:srgbClr val="453254"/>
            </a:solidFill>
            <a:prstDash val="solid"/>
            <a:headEnd type="none" len="sm" w="sm"/>
            <a:tailEnd type="none" len="sm" w="sm"/>
          </a:ln>
        </p:spPr>
      </p:sp>
    </p:spTree>
  </p:cSld>
  <p:clrMapOvr>
    <a:masterClrMapping/>
  </p:clrMapOvr>
  <p:transition spd="fast">
    <p:wipe dir="u"/>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41872" y="2248322"/>
            <a:ext cx="7315200" cy="310896"/>
          </a:xfrm>
          <a:custGeom>
            <a:avLst/>
            <a:gdLst/>
            <a:ahLst/>
            <a:cxnLst/>
            <a:rect r="r" b="b" t="t" l="l"/>
            <a:pathLst>
              <a:path h="310896" w="7315200">
                <a:moveTo>
                  <a:pt x="0" y="0"/>
                </a:moveTo>
                <a:lnTo>
                  <a:pt x="7315200" y="0"/>
                </a:lnTo>
                <a:lnTo>
                  <a:pt x="7315200" y="310896"/>
                </a:lnTo>
                <a:lnTo>
                  <a:pt x="0" y="310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988960" y="3797468"/>
            <a:ext cx="14924519" cy="1104900"/>
          </a:xfrm>
          <a:prstGeom prst="rect">
            <a:avLst/>
          </a:prstGeom>
        </p:spPr>
        <p:txBody>
          <a:bodyPr anchor="t" rtlCol="false" tIns="0" lIns="0" bIns="0" rIns="0">
            <a:spAutoFit/>
          </a:bodyPr>
          <a:lstStyle/>
          <a:p>
            <a:pPr algn="just" marL="0" indent="0" lvl="0">
              <a:lnSpc>
                <a:spcPts val="2999"/>
              </a:lnSpc>
              <a:spcBef>
                <a:spcPct val="0"/>
              </a:spcBef>
            </a:pPr>
            <a:r>
              <a:rPr lang="en-US" sz="2499">
                <a:solidFill>
                  <a:srgbClr val="000000"/>
                </a:solidFill>
                <a:latin typeface="Century Gothic Paneuropean"/>
                <a:ea typeface="Century Gothic Paneuropean"/>
                <a:cs typeface="Century Gothic Paneuropean"/>
                <a:sym typeface="Century Gothic Paneuropean"/>
              </a:rPr>
              <a:t>Αφού υπολογίστηκαν οι μέσες απόλυτες τιμές SHAP για κάθε χαρακτηριστικό, τα χαρακτηριστικά ταξινομήθηκαν κατά αύξουσα σειρά σημαντικότητας. Στη συνέχεια πραγματοποιήθηκε επαναλαμβανόμενη εκπαίδευση του μοντέλου XGBoost, όπου κάθε φορά:</a:t>
            </a:r>
          </a:p>
        </p:txBody>
      </p:sp>
      <p:sp>
        <p:nvSpPr>
          <p:cNvPr name="TextBox 5" id="5"/>
          <p:cNvSpPr txBox="true"/>
          <p:nvPr/>
        </p:nvSpPr>
        <p:spPr>
          <a:xfrm rot="0">
            <a:off x="1826572" y="5571197"/>
            <a:ext cx="14634855" cy="1216025"/>
          </a:xfrm>
          <a:prstGeom prst="rect">
            <a:avLst/>
          </a:prstGeom>
        </p:spPr>
        <p:txBody>
          <a:bodyPr anchor="t" rtlCol="false" tIns="0" lIns="0" bIns="0" rIns="0">
            <a:spAutoFit/>
          </a:bodyPr>
          <a:lstStyle/>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Κρατούσαμε τα k σημαντικότερα χαρακτηριστικά (σύμφωνα με το SHAP),</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Αφαιρούσαμε τα 10 λιγότερο σημαντικά,</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μοντέλο εκπαιδευόταν και υπολογίζονταν οι μετρικές (RMSE, MAE, MSE) για κάθε τιμή του k.</a:t>
            </a:r>
          </a:p>
        </p:txBody>
      </p:sp>
      <p:sp>
        <p:nvSpPr>
          <p:cNvPr name="TextBox 6" id="6"/>
          <p:cNvSpPr txBox="true"/>
          <p:nvPr/>
        </p:nvSpPr>
        <p:spPr>
          <a:xfrm rot="0">
            <a:off x="5324000" y="1019175"/>
            <a:ext cx="7640000" cy="857250"/>
          </a:xfrm>
          <a:prstGeom prst="rect">
            <a:avLst/>
          </a:prstGeom>
        </p:spPr>
        <p:txBody>
          <a:bodyPr anchor="t" rtlCol="false" tIns="0" lIns="0" bIns="0" rIns="0">
            <a:spAutoFit/>
          </a:bodyPr>
          <a:lstStyle/>
          <a:p>
            <a:pPr algn="l" marL="0" indent="0" lvl="0">
              <a:lnSpc>
                <a:spcPts val="6720"/>
              </a:lnSpc>
            </a:pPr>
            <a:r>
              <a:rPr lang="en-US" b="true" sz="5600">
                <a:solidFill>
                  <a:srgbClr val="000000"/>
                </a:solidFill>
                <a:latin typeface="Open Sans Bold"/>
                <a:ea typeface="Open Sans Bold"/>
                <a:cs typeface="Open Sans Bold"/>
                <a:sym typeface="Open Sans Bold"/>
              </a:rPr>
              <a:t>Αφαίρεση Features</a:t>
            </a:r>
          </a:p>
        </p:txBody>
      </p:sp>
    </p:spTree>
  </p:cSld>
  <p:clrMapOvr>
    <a:masterClrMapping/>
  </p:clrMapOvr>
  <p:transition spd="fast">
    <p:wipe dir="u"/>
  </p:transition>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426D">
                <a:alpha val="100000"/>
              </a:srgbClr>
            </a:gs>
            <a:gs pos="50000">
              <a:srgbClr val="D2AFBB">
                <a:alpha val="100000"/>
              </a:srgbClr>
            </a:gs>
            <a:gs pos="100000">
              <a:srgbClr val="C5B0C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749162"/>
            <a:ext cx="6064694" cy="8509138"/>
          </a:xfrm>
          <a:custGeom>
            <a:avLst/>
            <a:gdLst/>
            <a:ahLst/>
            <a:cxnLst/>
            <a:rect r="r" b="b" t="t" l="l"/>
            <a:pathLst>
              <a:path h="8509138" w="6064694">
                <a:moveTo>
                  <a:pt x="0" y="0"/>
                </a:moveTo>
                <a:lnTo>
                  <a:pt x="6064694" y="0"/>
                </a:lnTo>
                <a:lnTo>
                  <a:pt x="6064694" y="8509138"/>
                </a:lnTo>
                <a:lnTo>
                  <a:pt x="0" y="85091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377373" y="1676335"/>
            <a:ext cx="7767627" cy="1190625"/>
          </a:xfrm>
          <a:prstGeom prst="rect">
            <a:avLst/>
          </a:prstGeom>
        </p:spPr>
        <p:txBody>
          <a:bodyPr anchor="t" rtlCol="false" tIns="0" lIns="0" bIns="0" rIns="0">
            <a:spAutoFit/>
          </a:bodyPr>
          <a:lstStyle/>
          <a:p>
            <a:pPr algn="l" marL="0" indent="0" lvl="0">
              <a:lnSpc>
                <a:spcPts val="9303"/>
              </a:lnSpc>
            </a:pPr>
            <a:r>
              <a:rPr lang="en-US" b="true" sz="7752">
                <a:solidFill>
                  <a:srgbClr val="000000"/>
                </a:solidFill>
                <a:latin typeface="Open Sans Bold"/>
                <a:ea typeface="Open Sans Bold"/>
                <a:cs typeface="Open Sans Bold"/>
                <a:sym typeface="Open Sans Bold"/>
              </a:rPr>
              <a:t>Συμπεράσματα:</a:t>
            </a:r>
          </a:p>
        </p:txBody>
      </p:sp>
      <p:sp>
        <p:nvSpPr>
          <p:cNvPr name="TextBox 5" id="5"/>
          <p:cNvSpPr txBox="true"/>
          <p:nvPr/>
        </p:nvSpPr>
        <p:spPr>
          <a:xfrm rot="0">
            <a:off x="9256123" y="3482788"/>
            <a:ext cx="7767627" cy="5311775"/>
          </a:xfrm>
          <a:prstGeom prst="rect">
            <a:avLst/>
          </a:prstGeom>
        </p:spPr>
        <p:txBody>
          <a:bodyPr anchor="t" rtlCol="false" tIns="0" lIns="0" bIns="0" rIns="0">
            <a:spAutoFit/>
          </a:bodyPr>
          <a:lstStyle/>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Αν και το SHAP ανέδειξε ότι λίγα χαρακτηριστικά έχουν ισχυρή επίδραση, η αφαίρεση των υπολοίπων δεν βελτίωσε την απόδοση του μοντέλου. Αντίθετα, σε πολλές περιπτώσεις την επιδείνωσε.</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Tο μοντέλο φαίνεται να αξιοποιεί αποτελεσματικά τα επιπλέον χαρακτηριστικά, έστω και με χαμηλή ατομική σημασία, ενισχύοντας τη σταθερότητα και τη γενίκευση.</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Η απόδοση διατηρείται περίπου σταθερή όσο χρησιμοποιούνται τουλάχιστον 60 χαρακτηριστικά και επιδεινώνεται αισθητά όταν αφαιρείται περισσότερη πληροφορία.</a:t>
            </a:r>
          </a:p>
        </p:txBody>
      </p:sp>
      <p:sp>
        <p:nvSpPr>
          <p:cNvPr name="AutoShape 6" id="6"/>
          <p:cNvSpPr/>
          <p:nvPr/>
        </p:nvSpPr>
        <p:spPr>
          <a:xfrm>
            <a:off x="9256123" y="3182750"/>
            <a:ext cx="8384422" cy="0"/>
          </a:xfrm>
          <a:prstGeom prst="line">
            <a:avLst/>
          </a:prstGeom>
          <a:ln cap="flat" w="104775">
            <a:solidFill>
              <a:srgbClr val="000000"/>
            </a:solidFill>
            <a:prstDash val="solid"/>
            <a:headEnd type="none" len="sm" w="sm"/>
            <a:tailEnd type="none" len="sm" w="sm"/>
          </a:ln>
        </p:spPr>
      </p:sp>
    </p:spTree>
  </p:cSld>
  <p:clrMapOvr>
    <a:masterClrMapping/>
  </p:clrMapOvr>
  <p:transition spd="fast">
    <p:wipe dir="d"/>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3541570">
            <a:off x="4493127" y="-5355180"/>
            <a:ext cx="9301746" cy="22167461"/>
            <a:chOff x="0" y="0"/>
            <a:chExt cx="1817328" cy="4330967"/>
          </a:xfrm>
        </p:grpSpPr>
        <p:sp>
          <p:nvSpPr>
            <p:cNvPr name="Freeform 3" id="3"/>
            <p:cNvSpPr/>
            <p:nvPr/>
          </p:nvSpPr>
          <p:spPr>
            <a:xfrm flipH="false" flipV="false" rot="0">
              <a:off x="0" y="0"/>
              <a:ext cx="1817328" cy="4330967"/>
            </a:xfrm>
            <a:custGeom>
              <a:avLst/>
              <a:gdLst/>
              <a:ahLst/>
              <a:cxnLst/>
              <a:rect r="r" b="b" t="t" l="l"/>
              <a:pathLst>
                <a:path h="4330967" w="1817328">
                  <a:moveTo>
                    <a:pt x="0" y="0"/>
                  </a:moveTo>
                  <a:lnTo>
                    <a:pt x="1817328" y="0"/>
                  </a:lnTo>
                  <a:lnTo>
                    <a:pt x="1817328" y="4330967"/>
                  </a:lnTo>
                  <a:lnTo>
                    <a:pt x="0" y="4330967"/>
                  </a:lnTo>
                  <a:close/>
                </a:path>
              </a:pathLst>
            </a:custGeom>
            <a:solidFill>
              <a:srgbClr val="453254"/>
            </a:solidFill>
          </p:spPr>
        </p:sp>
        <p:sp>
          <p:nvSpPr>
            <p:cNvPr name="TextBox 4" id="4"/>
            <p:cNvSpPr txBox="true"/>
            <p:nvPr/>
          </p:nvSpPr>
          <p:spPr>
            <a:xfrm>
              <a:off x="0" y="-47625"/>
              <a:ext cx="1817328" cy="4378592"/>
            </a:xfrm>
            <a:prstGeom prst="rect">
              <a:avLst/>
            </a:prstGeom>
          </p:spPr>
          <p:txBody>
            <a:bodyPr anchor="ctr" rtlCol="false" tIns="50800" lIns="50800" bIns="50800" rIns="50800"/>
            <a:lstStyle/>
            <a:p>
              <a:pPr algn="ctr">
                <a:lnSpc>
                  <a:spcPts val="3500"/>
                </a:lnSpc>
              </a:pPr>
            </a:p>
          </p:txBody>
        </p:sp>
      </p:grpSp>
      <p:sp>
        <p:nvSpPr>
          <p:cNvPr name="Freeform 5" id="5" descr="Hi Tech HUD "/>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070098" y="7132697"/>
            <a:ext cx="2822814" cy="2822814"/>
          </a:xfrm>
          <a:custGeom>
            <a:avLst/>
            <a:gdLst/>
            <a:ahLst/>
            <a:cxnLst/>
            <a:rect r="r" b="b" t="t" l="l"/>
            <a:pathLst>
              <a:path h="2822814" w="2822814">
                <a:moveTo>
                  <a:pt x="0" y="0"/>
                </a:moveTo>
                <a:lnTo>
                  <a:pt x="2822814" y="0"/>
                </a:lnTo>
                <a:lnTo>
                  <a:pt x="2822814" y="2822814"/>
                </a:lnTo>
                <a:lnTo>
                  <a:pt x="0" y="2822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113032" y="4515169"/>
            <a:ext cx="12061936" cy="1685925"/>
          </a:xfrm>
          <a:prstGeom prst="rect">
            <a:avLst/>
          </a:prstGeom>
        </p:spPr>
        <p:txBody>
          <a:bodyPr anchor="t" rtlCol="false" tIns="0" lIns="0" bIns="0" rIns="0">
            <a:spAutoFit/>
          </a:bodyPr>
          <a:lstStyle/>
          <a:p>
            <a:pPr algn="ctr" marL="0" indent="0" lvl="0">
              <a:lnSpc>
                <a:spcPts val="13243"/>
              </a:lnSpc>
            </a:pPr>
            <a:r>
              <a:rPr lang="en-US" b="true" sz="11036">
                <a:solidFill>
                  <a:srgbClr val="927FA2"/>
                </a:solidFill>
                <a:latin typeface="Century Gothic Paneuropean Bold"/>
                <a:ea typeface="Century Gothic Paneuropean Bold"/>
                <a:cs typeface="Century Gothic Paneuropean Bold"/>
                <a:sym typeface="Century Gothic Paneuropean Bold"/>
              </a:rPr>
              <a:t>LSTM </a:t>
            </a:r>
          </a:p>
        </p:txBody>
      </p:sp>
    </p:spTree>
  </p:cSld>
  <p:clrMapOvr>
    <a:masterClrMapping/>
  </p:clrMapOvr>
  <p:transition spd="fast">
    <p:wipe dir="d"/>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3541570">
            <a:off x="4493127" y="-5355180"/>
            <a:ext cx="9301746" cy="22167461"/>
            <a:chOff x="0" y="0"/>
            <a:chExt cx="1817328" cy="4330967"/>
          </a:xfrm>
        </p:grpSpPr>
        <p:sp>
          <p:nvSpPr>
            <p:cNvPr name="Freeform 3" id="3"/>
            <p:cNvSpPr/>
            <p:nvPr/>
          </p:nvSpPr>
          <p:spPr>
            <a:xfrm flipH="false" flipV="false" rot="0">
              <a:off x="0" y="0"/>
              <a:ext cx="1817328" cy="4330967"/>
            </a:xfrm>
            <a:custGeom>
              <a:avLst/>
              <a:gdLst/>
              <a:ahLst/>
              <a:cxnLst/>
              <a:rect r="r" b="b" t="t" l="l"/>
              <a:pathLst>
                <a:path h="4330967" w="1817328">
                  <a:moveTo>
                    <a:pt x="0" y="0"/>
                  </a:moveTo>
                  <a:lnTo>
                    <a:pt x="1817328" y="0"/>
                  </a:lnTo>
                  <a:lnTo>
                    <a:pt x="1817328" y="4330967"/>
                  </a:lnTo>
                  <a:lnTo>
                    <a:pt x="0" y="4330967"/>
                  </a:lnTo>
                  <a:close/>
                </a:path>
              </a:pathLst>
            </a:custGeom>
            <a:solidFill>
              <a:srgbClr val="453254"/>
            </a:solidFill>
          </p:spPr>
        </p:sp>
        <p:sp>
          <p:nvSpPr>
            <p:cNvPr name="TextBox 4" id="4"/>
            <p:cNvSpPr txBox="true"/>
            <p:nvPr/>
          </p:nvSpPr>
          <p:spPr>
            <a:xfrm>
              <a:off x="0" y="-47625"/>
              <a:ext cx="1817328" cy="4378592"/>
            </a:xfrm>
            <a:prstGeom prst="rect">
              <a:avLst/>
            </a:prstGeom>
          </p:spPr>
          <p:txBody>
            <a:bodyPr anchor="ctr" rtlCol="false" tIns="50800" lIns="50800" bIns="50800" rIns="50800"/>
            <a:lstStyle/>
            <a:p>
              <a:pPr algn="ctr">
                <a:lnSpc>
                  <a:spcPts val="3500"/>
                </a:lnSpc>
              </a:pPr>
            </a:p>
          </p:txBody>
        </p:sp>
      </p:grpSp>
      <p:sp>
        <p:nvSpPr>
          <p:cNvPr name="Freeform 5" id="5" descr="Hi Tech HUD "/>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586957" y="7314890"/>
            <a:ext cx="2701043" cy="2694290"/>
          </a:xfrm>
          <a:custGeom>
            <a:avLst/>
            <a:gdLst/>
            <a:ahLst/>
            <a:cxnLst/>
            <a:rect r="r" b="b" t="t" l="l"/>
            <a:pathLst>
              <a:path h="2694290" w="2701043">
                <a:moveTo>
                  <a:pt x="0" y="0"/>
                </a:moveTo>
                <a:lnTo>
                  <a:pt x="2701043" y="0"/>
                </a:lnTo>
                <a:lnTo>
                  <a:pt x="2701043" y="2694291"/>
                </a:lnTo>
                <a:lnTo>
                  <a:pt x="0" y="26942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113032" y="3676969"/>
            <a:ext cx="12061936" cy="3362325"/>
          </a:xfrm>
          <a:prstGeom prst="rect">
            <a:avLst/>
          </a:prstGeom>
        </p:spPr>
        <p:txBody>
          <a:bodyPr anchor="t" rtlCol="false" tIns="0" lIns="0" bIns="0" rIns="0">
            <a:spAutoFit/>
          </a:bodyPr>
          <a:lstStyle/>
          <a:p>
            <a:pPr algn="ctr" marL="0" indent="0" lvl="0">
              <a:lnSpc>
                <a:spcPts val="13243"/>
              </a:lnSpc>
            </a:pPr>
            <a:r>
              <a:rPr lang="en-US" b="true" sz="11036">
                <a:solidFill>
                  <a:srgbClr val="927FA2"/>
                </a:solidFill>
                <a:latin typeface="Century Gothic Paneuropean Bold"/>
                <a:ea typeface="Century Gothic Paneuropean Bold"/>
                <a:cs typeface="Century Gothic Paneuropean Bold"/>
                <a:sym typeface="Century Gothic Paneuropean Bold"/>
              </a:rPr>
              <a:t>ΠΡΟΕΠΕΞΕΡΓΑΣΊΑ ΔΕΔΟΜΈΝΩΝ</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grpSp>
        <p:nvGrpSpPr>
          <p:cNvPr name="Group 2" id="2"/>
          <p:cNvGrpSpPr/>
          <p:nvPr/>
        </p:nvGrpSpPr>
        <p:grpSpPr>
          <a:xfrm rot="0">
            <a:off x="2446363" y="3924300"/>
            <a:ext cx="13395274" cy="2438400"/>
            <a:chOff x="0" y="0"/>
            <a:chExt cx="17860365" cy="3251200"/>
          </a:xfrm>
        </p:grpSpPr>
        <p:sp>
          <p:nvSpPr>
            <p:cNvPr name="Freeform 3" id="3"/>
            <p:cNvSpPr/>
            <p:nvPr/>
          </p:nvSpPr>
          <p:spPr>
            <a:xfrm flipH="false" flipV="false" rot="0">
              <a:off x="0" y="84834"/>
              <a:ext cx="3081532" cy="3081532"/>
            </a:xfrm>
            <a:custGeom>
              <a:avLst/>
              <a:gdLst/>
              <a:ahLst/>
              <a:cxnLst/>
              <a:rect r="r" b="b" t="t" l="l"/>
              <a:pathLst>
                <a:path h="3081532" w="3081532">
                  <a:moveTo>
                    <a:pt x="0" y="0"/>
                  </a:moveTo>
                  <a:lnTo>
                    <a:pt x="3081532" y="0"/>
                  </a:lnTo>
                  <a:lnTo>
                    <a:pt x="3081532" y="3081532"/>
                  </a:lnTo>
                  <a:lnTo>
                    <a:pt x="0" y="3081532"/>
                  </a:lnTo>
                  <a:lnTo>
                    <a:pt x="0" y="0"/>
                  </a:lnTo>
                  <a:close/>
                </a:path>
              </a:pathLst>
            </a:custGeom>
            <a:blipFill>
              <a:blip r:embed="rId2"/>
              <a:stretch>
                <a:fillRect l="0" t="0" r="0" b="0"/>
              </a:stretch>
            </a:blipFill>
          </p:spPr>
        </p:sp>
        <p:sp>
          <p:nvSpPr>
            <p:cNvPr name="TextBox 4" id="4"/>
            <p:cNvSpPr txBox="true"/>
            <p:nvPr/>
          </p:nvSpPr>
          <p:spPr>
            <a:xfrm rot="0">
              <a:off x="757500" y="-9525"/>
              <a:ext cx="17102865" cy="3260725"/>
            </a:xfrm>
            <a:prstGeom prst="rect">
              <a:avLst/>
            </a:prstGeom>
          </p:spPr>
          <p:txBody>
            <a:bodyPr anchor="t" rtlCol="false" tIns="0" lIns="0" bIns="0" rIns="0">
              <a:spAutoFit/>
            </a:bodyPr>
            <a:lstStyle/>
            <a:p>
              <a:pPr algn="ctr" marL="0" indent="0" lvl="0">
                <a:lnSpc>
                  <a:spcPts val="9600"/>
                </a:lnSpc>
              </a:pPr>
              <a:r>
                <a:rPr lang="en-US" b="true" sz="8000">
                  <a:solidFill>
                    <a:srgbClr val="000000"/>
                  </a:solidFill>
                  <a:latin typeface="Century Gothic Paneuropean Bold"/>
                  <a:ea typeface="Century Gothic Paneuropean Bold"/>
                  <a:cs typeface="Century Gothic Paneuropean Bold"/>
                  <a:sym typeface="Century Gothic Paneuropean Bold"/>
                </a:rPr>
                <a:t>Αρχιτεκτονική του Μοντέλου</a:t>
              </a:r>
            </a:p>
          </p:txBody>
        </p:sp>
      </p:grpSp>
      <p:sp>
        <p:nvSpPr>
          <p:cNvPr name="Freeform 5" id="5"/>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3">
              <a:alphaModFix amt="2000"/>
              <a:extLst>
                <a:ext uri="{96DAC541-7B7A-43D3-8B79-37D633B846F1}">
                  <asvg:svgBlip xmlns:asvg="http://schemas.microsoft.com/office/drawing/2016/SVG/main" r:embed="rId4"/>
                </a:ext>
              </a:extLst>
            </a:blip>
            <a:stretch>
              <a:fillRect l="0" t="0" r="0" b="0"/>
            </a:stretch>
          </a:blipFill>
        </p:spPr>
      </p:sp>
      <p:sp>
        <p:nvSpPr>
          <p:cNvPr name="Freeform 6" id="6" descr="Hi Tech HUD "/>
          <p:cNvSpPr/>
          <p:nvPr/>
        </p:nvSpPr>
        <p:spPr>
          <a:xfrm flipH="false" flipV="false" rot="-1068258">
            <a:off x="-2047676" y="-3490184"/>
            <a:ext cx="8592227" cy="5864195"/>
          </a:xfrm>
          <a:custGeom>
            <a:avLst/>
            <a:gdLst/>
            <a:ahLst/>
            <a:cxnLst/>
            <a:rect r="r" b="b" t="t" l="l"/>
            <a:pathLst>
              <a:path h="5864195" w="8592227">
                <a:moveTo>
                  <a:pt x="0" y="0"/>
                </a:moveTo>
                <a:lnTo>
                  <a:pt x="8592228" y="0"/>
                </a:lnTo>
                <a:lnTo>
                  <a:pt x="8592228" y="5864195"/>
                </a:lnTo>
                <a:lnTo>
                  <a:pt x="0" y="58641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wipe dir="r"/>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grpSp>
        <p:nvGrpSpPr>
          <p:cNvPr name="Group 2" id="2"/>
          <p:cNvGrpSpPr/>
          <p:nvPr/>
        </p:nvGrpSpPr>
        <p:grpSpPr>
          <a:xfrm rot="0">
            <a:off x="4779325" y="2257842"/>
            <a:ext cx="10259479" cy="3340651"/>
            <a:chOff x="0" y="0"/>
            <a:chExt cx="13679306" cy="4454201"/>
          </a:xfrm>
        </p:grpSpPr>
        <p:sp>
          <p:nvSpPr>
            <p:cNvPr name="Freeform 3" id="3"/>
            <p:cNvSpPr/>
            <p:nvPr/>
          </p:nvSpPr>
          <p:spPr>
            <a:xfrm flipH="false" flipV="false" rot="0">
              <a:off x="0" y="0"/>
              <a:ext cx="13174398" cy="4454201"/>
            </a:xfrm>
            <a:custGeom>
              <a:avLst/>
              <a:gdLst/>
              <a:ahLst/>
              <a:cxnLst/>
              <a:rect r="r" b="b" t="t" l="l"/>
              <a:pathLst>
                <a:path h="4454201" w="13174398">
                  <a:moveTo>
                    <a:pt x="0" y="0"/>
                  </a:moveTo>
                  <a:lnTo>
                    <a:pt x="13174398" y="0"/>
                  </a:lnTo>
                  <a:lnTo>
                    <a:pt x="13174398" y="4454201"/>
                  </a:lnTo>
                  <a:lnTo>
                    <a:pt x="0" y="4454201"/>
                  </a:lnTo>
                  <a:lnTo>
                    <a:pt x="0" y="0"/>
                  </a:lnTo>
                  <a:close/>
                </a:path>
              </a:pathLst>
            </a:custGeom>
            <a:blipFill>
              <a:blip r:embed="rId2"/>
              <a:stretch>
                <a:fillRect l="-2142" t="-12676" r="-6168" b="-8258"/>
              </a:stretch>
            </a:blipFill>
          </p:spPr>
        </p:sp>
        <p:grpSp>
          <p:nvGrpSpPr>
            <p:cNvPr name="Group 4" id="4"/>
            <p:cNvGrpSpPr/>
            <p:nvPr/>
          </p:nvGrpSpPr>
          <p:grpSpPr>
            <a:xfrm rot="0">
              <a:off x="11822565" y="1926593"/>
              <a:ext cx="1856741" cy="601016"/>
              <a:chOff x="0" y="0"/>
              <a:chExt cx="380037" cy="123016"/>
            </a:xfrm>
          </p:grpSpPr>
          <p:sp>
            <p:nvSpPr>
              <p:cNvPr name="Freeform 5" id="5"/>
              <p:cNvSpPr/>
              <p:nvPr/>
            </p:nvSpPr>
            <p:spPr>
              <a:xfrm flipH="false" flipV="false" rot="0">
                <a:off x="0" y="0"/>
                <a:ext cx="380037" cy="123016"/>
              </a:xfrm>
              <a:custGeom>
                <a:avLst/>
                <a:gdLst/>
                <a:ahLst/>
                <a:cxnLst/>
                <a:rect r="r" b="b" t="t" l="l"/>
                <a:pathLst>
                  <a:path h="123016" w="380037">
                    <a:moveTo>
                      <a:pt x="0" y="0"/>
                    </a:moveTo>
                    <a:lnTo>
                      <a:pt x="380037" y="0"/>
                    </a:lnTo>
                    <a:lnTo>
                      <a:pt x="380037" y="123016"/>
                    </a:lnTo>
                    <a:lnTo>
                      <a:pt x="0" y="123016"/>
                    </a:lnTo>
                    <a:close/>
                  </a:path>
                </a:pathLst>
              </a:custGeom>
              <a:solidFill>
                <a:srgbClr val="E8D9EB"/>
              </a:solidFill>
            </p:spPr>
          </p:sp>
          <p:sp>
            <p:nvSpPr>
              <p:cNvPr name="TextBox 6" id="6"/>
              <p:cNvSpPr txBox="true"/>
              <p:nvPr/>
            </p:nvSpPr>
            <p:spPr>
              <a:xfrm>
                <a:off x="0" y="-57150"/>
                <a:ext cx="380037" cy="180166"/>
              </a:xfrm>
              <a:prstGeom prst="rect">
                <a:avLst/>
              </a:prstGeom>
            </p:spPr>
            <p:txBody>
              <a:bodyPr anchor="ctr" rtlCol="false" tIns="50800" lIns="50800" bIns="50800" rIns="50800"/>
              <a:lstStyle/>
              <a:p>
                <a:pPr algn="ctr">
                  <a:lnSpc>
                    <a:spcPts val="2400"/>
                  </a:lnSpc>
                </a:pPr>
                <a:r>
                  <a:rPr lang="en-US" sz="1600">
                    <a:solidFill>
                      <a:srgbClr val="000000"/>
                    </a:solidFill>
                    <a:latin typeface="Gotham"/>
                    <a:ea typeface="Gotham"/>
                    <a:cs typeface="Gotham"/>
                    <a:sym typeface="Gotham"/>
                  </a:rPr>
                  <a:t>DL_bitrate</a:t>
                </a:r>
              </a:p>
            </p:txBody>
          </p:sp>
        </p:grpSp>
      </p:grpSp>
      <p:sp>
        <p:nvSpPr>
          <p:cNvPr name="TextBox 7" id="7"/>
          <p:cNvSpPr txBox="true"/>
          <p:nvPr/>
        </p:nvSpPr>
        <p:spPr>
          <a:xfrm rot="0">
            <a:off x="174718" y="262832"/>
            <a:ext cx="10706724" cy="1847850"/>
          </a:xfrm>
          <a:prstGeom prst="rect">
            <a:avLst/>
          </a:prstGeom>
        </p:spPr>
        <p:txBody>
          <a:bodyPr anchor="t" rtlCol="false" tIns="0" lIns="0" bIns="0" rIns="0">
            <a:spAutoFit/>
          </a:bodyPr>
          <a:lstStyle/>
          <a:p>
            <a:pPr algn="just">
              <a:lnSpc>
                <a:spcPts val="2999"/>
              </a:lnSpc>
              <a:spcBef>
                <a:spcPct val="0"/>
              </a:spcBef>
            </a:pPr>
            <a:r>
              <a:rPr lang="en-US" b="true" sz="2499">
                <a:solidFill>
                  <a:srgbClr val="000000"/>
                </a:solidFill>
                <a:latin typeface="Century Gothic Paneuropean Bold"/>
                <a:ea typeface="Century Gothic Paneuropean Bold"/>
                <a:cs typeface="Century Gothic Paneuropean Bold"/>
                <a:sym typeface="Century Gothic Paneuropean Bold"/>
              </a:rPr>
              <a:t>dropout layer = 0.2</a:t>
            </a:r>
            <a:r>
              <a:rPr lang="en-US" sz="2499">
                <a:solidFill>
                  <a:srgbClr val="000000"/>
                </a:solidFill>
                <a:latin typeface="Century Gothic Paneuropean"/>
                <a:ea typeface="Century Gothic Paneuropean"/>
                <a:cs typeface="Century Gothic Paneuropean"/>
                <a:sym typeface="Century Gothic Paneuropean"/>
              </a:rPr>
              <a:t>, είναι μια τεχνική regularization που χρησιμοποιείται για να αποτρέψει το overfitting του μοντέλου. Σε κάθε βήμα εκπαίδευσης, το Dropout απενεργοποιεί τυχαία το 20% των νευρώνων. Αυτό αναγκάζει το μοντέλο να μην εξαρτάται υπερβολικά από συγκεκριμένους νευρώνες και να μάθει πιο γενικευμένα πρότυπα στα δεδομένα</a:t>
            </a:r>
          </a:p>
        </p:txBody>
      </p:sp>
      <p:sp>
        <p:nvSpPr>
          <p:cNvPr name="Freeform 8" id="8"/>
          <p:cNvSpPr/>
          <p:nvPr/>
        </p:nvSpPr>
        <p:spPr>
          <a:xfrm flipH="false" flipV="false" rot="5400000">
            <a:off x="8991600" y="656946"/>
            <a:ext cx="304800" cy="3048000"/>
          </a:xfrm>
          <a:custGeom>
            <a:avLst/>
            <a:gdLst/>
            <a:ahLst/>
            <a:cxnLst/>
            <a:rect r="r" b="b" t="t" l="l"/>
            <a:pathLst>
              <a:path h="3048000" w="304800">
                <a:moveTo>
                  <a:pt x="0" y="0"/>
                </a:moveTo>
                <a:lnTo>
                  <a:pt x="304800" y="0"/>
                </a:lnTo>
                <a:lnTo>
                  <a:pt x="304800" y="3048000"/>
                </a:lnTo>
                <a:lnTo>
                  <a:pt x="0" y="3048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5399999">
            <a:off x="9033705" y="4605842"/>
            <a:ext cx="220589" cy="2205891"/>
          </a:xfrm>
          <a:custGeom>
            <a:avLst/>
            <a:gdLst/>
            <a:ahLst/>
            <a:cxnLst/>
            <a:rect r="r" b="b" t="t" l="l"/>
            <a:pathLst>
              <a:path h="2205891" w="220589">
                <a:moveTo>
                  <a:pt x="0" y="0"/>
                </a:moveTo>
                <a:lnTo>
                  <a:pt x="220590" y="0"/>
                </a:lnTo>
                <a:lnTo>
                  <a:pt x="220590" y="2205891"/>
                </a:lnTo>
                <a:lnTo>
                  <a:pt x="0" y="22058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326339">
            <a:off x="6180198" y="5657656"/>
            <a:ext cx="1142838" cy="322852"/>
          </a:xfrm>
          <a:custGeom>
            <a:avLst/>
            <a:gdLst/>
            <a:ahLst/>
            <a:cxnLst/>
            <a:rect r="r" b="b" t="t" l="l"/>
            <a:pathLst>
              <a:path h="322852" w="1142838">
                <a:moveTo>
                  <a:pt x="0" y="0"/>
                </a:moveTo>
                <a:lnTo>
                  <a:pt x="1142837" y="0"/>
                </a:lnTo>
                <a:lnTo>
                  <a:pt x="1142837" y="322852"/>
                </a:lnTo>
                <a:lnTo>
                  <a:pt x="0" y="3228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1604596">
            <a:off x="12910493" y="2374343"/>
            <a:ext cx="1037422" cy="748241"/>
          </a:xfrm>
          <a:custGeom>
            <a:avLst/>
            <a:gdLst/>
            <a:ahLst/>
            <a:cxnLst/>
            <a:rect r="r" b="b" t="t" l="l"/>
            <a:pathLst>
              <a:path h="748241" w="1037422">
                <a:moveTo>
                  <a:pt x="0" y="0"/>
                </a:moveTo>
                <a:lnTo>
                  <a:pt x="1037423" y="0"/>
                </a:lnTo>
                <a:lnTo>
                  <a:pt x="1037423" y="748241"/>
                </a:lnTo>
                <a:lnTo>
                  <a:pt x="0" y="7482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6300583">
            <a:off x="11871070" y="5357262"/>
            <a:ext cx="956036" cy="748098"/>
          </a:xfrm>
          <a:custGeom>
            <a:avLst/>
            <a:gdLst/>
            <a:ahLst/>
            <a:cxnLst/>
            <a:rect r="r" b="b" t="t" l="l"/>
            <a:pathLst>
              <a:path h="748098" w="956036">
                <a:moveTo>
                  <a:pt x="0" y="0"/>
                </a:moveTo>
                <a:lnTo>
                  <a:pt x="956036" y="0"/>
                </a:lnTo>
                <a:lnTo>
                  <a:pt x="956036" y="748098"/>
                </a:lnTo>
                <a:lnTo>
                  <a:pt x="0" y="7480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74718" y="4747021"/>
            <a:ext cx="5986737" cy="5680075"/>
          </a:xfrm>
          <a:prstGeom prst="rect">
            <a:avLst/>
          </a:prstGeom>
        </p:spPr>
        <p:txBody>
          <a:bodyPr anchor="t" rtlCol="false" tIns="0" lIns="0" bIns="0" rIns="0">
            <a:spAutoFit/>
          </a:bodyPr>
          <a:lstStyle/>
          <a:p>
            <a:pPr algn="just">
              <a:lnSpc>
                <a:spcPts val="3500"/>
              </a:lnSpc>
              <a:spcBef>
                <a:spcPct val="0"/>
              </a:spcBef>
            </a:pPr>
            <a:r>
              <a:rPr lang="en-US" sz="2500">
                <a:solidFill>
                  <a:srgbClr val="000000"/>
                </a:solidFill>
                <a:latin typeface="Gotham"/>
                <a:ea typeface="Gotham"/>
                <a:cs typeface="Gotham"/>
                <a:sym typeface="Gotham"/>
              </a:rPr>
              <a:t>Η είσοδος του LSTM μοντέλου αποτελείται από </a:t>
            </a:r>
            <a:r>
              <a:rPr lang="en-US" b="true" sz="2500">
                <a:solidFill>
                  <a:srgbClr val="000000"/>
                </a:solidFill>
                <a:latin typeface="Gotham Bold"/>
                <a:ea typeface="Gotham Bold"/>
                <a:cs typeface="Gotham Bold"/>
                <a:sym typeface="Gotham Bold"/>
              </a:rPr>
              <a:t>128 χρονικά βήματα (time steps)</a:t>
            </a:r>
            <a:r>
              <a:rPr lang="en-US" sz="2500">
                <a:solidFill>
                  <a:srgbClr val="000000"/>
                </a:solidFill>
                <a:latin typeface="Gotham"/>
                <a:ea typeface="Gotham"/>
                <a:cs typeface="Gotham"/>
                <a:sym typeface="Gotham"/>
              </a:rPr>
              <a:t>, που σημαίνει ότι για κάθε χρονική στιγμή, το μοντέλο βλέπει τις προηγούμενες 128 τιμές των features για να προβλέψει την επόμενη τιμή του DL_bitrate. Το  128 επιλέχθηκε ως βέλτιστο, καθώς προσέφερε τη χαμηλότερη τιμή σφάλματος έπειτα από πειραματισμό με διαφορετικά time windows. </a:t>
            </a:r>
          </a:p>
          <a:p>
            <a:pPr algn="just">
              <a:lnSpc>
                <a:spcPts val="3500"/>
              </a:lnSpc>
              <a:spcBef>
                <a:spcPct val="0"/>
              </a:spcBef>
            </a:pPr>
          </a:p>
        </p:txBody>
      </p:sp>
      <p:sp>
        <p:nvSpPr>
          <p:cNvPr name="TextBox 14" id="14"/>
          <p:cNvSpPr txBox="true"/>
          <p:nvPr/>
        </p:nvSpPr>
        <p:spPr>
          <a:xfrm rot="0">
            <a:off x="6496525" y="6039950"/>
            <a:ext cx="5587535" cy="3705225"/>
          </a:xfrm>
          <a:prstGeom prst="rect">
            <a:avLst/>
          </a:prstGeom>
        </p:spPr>
        <p:txBody>
          <a:bodyPr anchor="t" rtlCol="false" tIns="0" lIns="0" bIns="0" rIns="0">
            <a:spAutoFit/>
          </a:bodyPr>
          <a:lstStyle/>
          <a:p>
            <a:pPr algn="just">
              <a:lnSpc>
                <a:spcPts val="2999"/>
              </a:lnSpc>
              <a:spcBef>
                <a:spcPct val="0"/>
              </a:spcBef>
            </a:pPr>
            <a:r>
              <a:rPr lang="en-US" sz="2499">
                <a:solidFill>
                  <a:srgbClr val="000000"/>
                </a:solidFill>
                <a:latin typeface="Century Gothic Paneuropean"/>
                <a:ea typeface="Century Gothic Paneuropean"/>
                <a:cs typeface="Century Gothic Paneuropean"/>
                <a:sym typeface="Century Gothic Paneuropean"/>
              </a:rPr>
              <a:t>Το μοντέλο αποτελείται από </a:t>
            </a:r>
            <a:r>
              <a:rPr lang="en-US" b="true" sz="2499">
                <a:solidFill>
                  <a:srgbClr val="000000"/>
                </a:solidFill>
                <a:latin typeface="Century Gothic Paneuropean Bold"/>
                <a:ea typeface="Century Gothic Paneuropean Bold"/>
                <a:cs typeface="Century Gothic Paneuropean Bold"/>
                <a:sym typeface="Century Gothic Paneuropean Bold"/>
              </a:rPr>
              <a:t>2 επίπεδα LSTM</a:t>
            </a:r>
            <a:r>
              <a:rPr lang="en-US" sz="2499">
                <a:solidFill>
                  <a:srgbClr val="000000"/>
                </a:solidFill>
                <a:latin typeface="Century Gothic Paneuropean"/>
                <a:ea typeface="Century Gothic Paneuropean"/>
                <a:cs typeface="Century Gothic Paneuropean"/>
                <a:sym typeface="Century Gothic Paneuropean"/>
              </a:rPr>
              <a:t> με </a:t>
            </a:r>
            <a:r>
              <a:rPr lang="en-US" b="true" sz="2499">
                <a:solidFill>
                  <a:srgbClr val="000000"/>
                </a:solidFill>
                <a:latin typeface="Century Gothic Paneuropean Bold"/>
                <a:ea typeface="Century Gothic Paneuropean Bold"/>
                <a:cs typeface="Century Gothic Paneuropean Bold"/>
                <a:sym typeface="Century Gothic Paneuropean Bold"/>
              </a:rPr>
              <a:t>100 νευρώνες </a:t>
            </a:r>
            <a:r>
              <a:rPr lang="en-US" sz="2499">
                <a:solidFill>
                  <a:srgbClr val="000000"/>
                </a:solidFill>
                <a:latin typeface="Century Gothic Paneuropean"/>
                <a:ea typeface="Century Gothic Paneuropean"/>
                <a:cs typeface="Century Gothic Paneuropean"/>
                <a:sym typeface="Century Gothic Paneuropean"/>
              </a:rPr>
              <a:t>το καθένα. Τα LSTM επίπεδα βοηθούν το μοντέλο να μάθει σχέσεις μεταξύ χρονικών βημάτων, διατηρώντας τη χρονική εξάρτηση στα δεδομένα και οι 100 νευρώνες επιλέχθηκαν, ώστε να ισορροπήσουν την ακρίβεια πρόβλεψης και το υπολογιστικό κόστος.</a:t>
            </a:r>
          </a:p>
        </p:txBody>
      </p:sp>
      <p:sp>
        <p:nvSpPr>
          <p:cNvPr name="TextBox 15" id="15"/>
          <p:cNvSpPr txBox="true"/>
          <p:nvPr/>
        </p:nvSpPr>
        <p:spPr>
          <a:xfrm rot="0">
            <a:off x="12834174" y="5718312"/>
            <a:ext cx="4938659" cy="3705225"/>
          </a:xfrm>
          <a:prstGeom prst="rect">
            <a:avLst/>
          </a:prstGeom>
        </p:spPr>
        <p:txBody>
          <a:bodyPr anchor="t" rtlCol="false" tIns="0" lIns="0" bIns="0" rIns="0">
            <a:spAutoFit/>
          </a:bodyPr>
          <a:lstStyle/>
          <a:p>
            <a:pPr algn="just">
              <a:lnSpc>
                <a:spcPts val="2999"/>
              </a:lnSpc>
              <a:spcBef>
                <a:spcPct val="0"/>
              </a:spcBef>
            </a:pPr>
            <a:r>
              <a:rPr lang="en-US" sz="2499">
                <a:solidFill>
                  <a:srgbClr val="000000"/>
                </a:solidFill>
                <a:latin typeface="Century Gothic Paneuropean"/>
                <a:ea typeface="Century Gothic Paneuropean"/>
                <a:cs typeface="Century Gothic Paneuropean"/>
                <a:sym typeface="Century Gothic Paneuropean"/>
              </a:rPr>
              <a:t>Το τελευταίο επίπεδο του LSTM είναι ένα </a:t>
            </a:r>
            <a:r>
              <a:rPr lang="en-US" b="true" sz="2499">
                <a:solidFill>
                  <a:srgbClr val="000000"/>
                </a:solidFill>
                <a:latin typeface="Century Gothic Paneuropean Bold"/>
                <a:ea typeface="Century Gothic Paneuropean Bold"/>
                <a:cs typeface="Century Gothic Paneuropean Bold"/>
                <a:sym typeface="Century Gothic Paneuropean Bold"/>
              </a:rPr>
              <a:t>Dense </a:t>
            </a:r>
            <a:r>
              <a:rPr lang="en-US" sz="2499">
                <a:solidFill>
                  <a:srgbClr val="000000"/>
                </a:solidFill>
                <a:latin typeface="Century Gothic Paneuropean"/>
                <a:ea typeface="Century Gothic Paneuropean"/>
                <a:cs typeface="Century Gothic Paneuropean"/>
                <a:sym typeface="Century Gothic Paneuropean"/>
              </a:rPr>
              <a:t>(Fully Connected) Layer με μία μονάδα εξόδου. Το συγκεκριμένο επίπεδο παίρνει την έξοδο του τελευταίου LSTM επιπέδου και τη μετατρέπει σε μια αριθμητική τιμή, η οποία αποτελεί την προβλεψη του μοντέλου DL_bitrate της επόμενης χρονικής στιγμής. </a:t>
            </a:r>
          </a:p>
        </p:txBody>
      </p:sp>
      <p:sp>
        <p:nvSpPr>
          <p:cNvPr name="TextBox 16" id="16"/>
          <p:cNvSpPr txBox="true"/>
          <p:nvPr/>
        </p:nvSpPr>
        <p:spPr>
          <a:xfrm rot="0">
            <a:off x="12505785" y="262832"/>
            <a:ext cx="5595436" cy="1847850"/>
          </a:xfrm>
          <a:prstGeom prst="rect">
            <a:avLst/>
          </a:prstGeom>
        </p:spPr>
        <p:txBody>
          <a:bodyPr anchor="t" rtlCol="false" tIns="0" lIns="0" bIns="0" rIns="0">
            <a:spAutoFit/>
          </a:bodyPr>
          <a:lstStyle/>
          <a:p>
            <a:pPr algn="just">
              <a:lnSpc>
                <a:spcPts val="2999"/>
              </a:lnSpc>
              <a:spcBef>
                <a:spcPct val="0"/>
              </a:spcBef>
            </a:pPr>
            <a:r>
              <a:rPr lang="en-US" sz="2499">
                <a:solidFill>
                  <a:srgbClr val="000000"/>
                </a:solidFill>
                <a:latin typeface="Century Gothic Paneuropean"/>
                <a:ea typeface="Century Gothic Paneuropean"/>
                <a:cs typeface="Century Gothic Paneuropean"/>
                <a:sym typeface="Century Gothic Paneuropean"/>
              </a:rPr>
              <a:t>Ω</a:t>
            </a:r>
            <a:r>
              <a:rPr lang="en-US" sz="2499">
                <a:solidFill>
                  <a:srgbClr val="000000"/>
                </a:solidFill>
                <a:latin typeface="Century Gothic Paneuropean"/>
                <a:ea typeface="Century Gothic Paneuropean"/>
                <a:cs typeface="Century Gothic Paneuropean"/>
                <a:sym typeface="Century Gothic Paneuropean"/>
              </a:rPr>
              <a:t>ς συνάρτηση ενεργοποίησης χρησιμοποιείται  η </a:t>
            </a:r>
            <a:r>
              <a:rPr lang="en-US" b="true" sz="2499">
                <a:solidFill>
                  <a:srgbClr val="000000"/>
                </a:solidFill>
                <a:latin typeface="Century Gothic Paneuropean Bold"/>
                <a:ea typeface="Century Gothic Paneuropean Bold"/>
                <a:cs typeface="Century Gothic Paneuropean Bold"/>
                <a:sym typeface="Century Gothic Paneuropean Bold"/>
              </a:rPr>
              <a:t>Linear activation function</a:t>
            </a:r>
            <a:r>
              <a:rPr lang="en-US" sz="2499">
                <a:solidFill>
                  <a:srgbClr val="000000"/>
                </a:solidFill>
                <a:latin typeface="Century Gothic Paneuropean"/>
                <a:ea typeface="Century Gothic Paneuropean"/>
                <a:cs typeface="Century Gothic Paneuropean"/>
                <a:sym typeface="Century Gothic Paneuropean"/>
              </a:rPr>
              <a:t>, καθώς πρόκειται για πρόβλημα παλινδρόμησης και η έξοδος πρέπει να είναι συνεχής τιμή.</a:t>
            </a:r>
          </a:p>
        </p:txBody>
      </p:sp>
    </p:spTree>
  </p:cSld>
  <p:clrMapOvr>
    <a:masterClrMapping/>
  </p:clrMapOvr>
  <p:transition spd="fast">
    <p:wipe dir="r"/>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1107166" y="-6051888"/>
            <a:ext cx="21856564" cy="22049497"/>
          </a:xfrm>
          <a:custGeom>
            <a:avLst/>
            <a:gdLst/>
            <a:ahLst/>
            <a:cxnLst/>
            <a:rect r="r" b="b" t="t" l="l"/>
            <a:pathLst>
              <a:path h="22049497" w="21856564">
                <a:moveTo>
                  <a:pt x="0" y="0"/>
                </a:moveTo>
                <a:lnTo>
                  <a:pt x="21856563" y="0"/>
                </a:lnTo>
                <a:lnTo>
                  <a:pt x="21856563" y="22049497"/>
                </a:lnTo>
                <a:lnTo>
                  <a:pt x="0" y="22049497"/>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29294" y="786591"/>
            <a:ext cx="10990220" cy="984373"/>
          </a:xfrm>
          <a:prstGeom prst="rect">
            <a:avLst/>
          </a:prstGeom>
        </p:spPr>
        <p:txBody>
          <a:bodyPr anchor="t" rtlCol="false" tIns="0" lIns="0" bIns="0" rIns="0">
            <a:spAutoFit/>
          </a:bodyPr>
          <a:lstStyle/>
          <a:p>
            <a:pPr algn="l" marL="0" indent="0" lvl="0">
              <a:lnSpc>
                <a:spcPts val="7750"/>
              </a:lnSpc>
            </a:pPr>
            <a:r>
              <a:rPr lang="en-US" b="true" sz="6459">
                <a:solidFill>
                  <a:srgbClr val="000000"/>
                </a:solidFill>
                <a:latin typeface="Century Gothic Paneuropean Bold"/>
                <a:ea typeface="Century Gothic Paneuropean Bold"/>
                <a:cs typeface="Century Gothic Paneuropean Bold"/>
                <a:sym typeface="Century Gothic Paneuropean Bold"/>
              </a:rPr>
              <a:t>Εκπαίδευση του Μοντέλου</a:t>
            </a:r>
          </a:p>
        </p:txBody>
      </p:sp>
      <p:sp>
        <p:nvSpPr>
          <p:cNvPr name="TextBox 4" id="4"/>
          <p:cNvSpPr txBox="true"/>
          <p:nvPr/>
        </p:nvSpPr>
        <p:spPr>
          <a:xfrm rot="0">
            <a:off x="629294" y="2480018"/>
            <a:ext cx="13754444" cy="7479481"/>
          </a:xfrm>
          <a:prstGeom prst="rect">
            <a:avLst/>
          </a:prstGeom>
        </p:spPr>
        <p:txBody>
          <a:bodyPr anchor="t" rtlCol="false" tIns="0" lIns="0" bIns="0" rIns="0">
            <a:spAutoFit/>
          </a:bodyPr>
          <a:lstStyle/>
          <a:p>
            <a:pPr algn="just" marL="541490" indent="-270745" lvl="1">
              <a:lnSpc>
                <a:spcPts val="5016"/>
              </a:lnSpc>
              <a:buFont typeface="Arial"/>
              <a:buChar char="•"/>
            </a:pPr>
            <a:r>
              <a:rPr lang="en-US" sz="2508">
                <a:solidFill>
                  <a:srgbClr val="000000"/>
                </a:solidFill>
                <a:latin typeface="Century Gothic Paneuropean"/>
                <a:ea typeface="Century Gothic Paneuropean"/>
                <a:cs typeface="Century Gothic Paneuropean"/>
                <a:sym typeface="Century Gothic Paneuropean"/>
              </a:rPr>
              <a:t>Υλοποιείται </a:t>
            </a:r>
            <a:r>
              <a:rPr lang="en-US" b="true" sz="2508">
                <a:solidFill>
                  <a:srgbClr val="000000"/>
                </a:solidFill>
                <a:latin typeface="Century Gothic Paneuropean Bold"/>
                <a:ea typeface="Century Gothic Paneuropean Bold"/>
                <a:cs typeface="Century Gothic Paneuropean Bold"/>
                <a:sym typeface="Century Gothic Paneuropean Bold"/>
              </a:rPr>
              <a:t>Early Stopping</a:t>
            </a:r>
            <a:r>
              <a:rPr lang="en-US" sz="2508">
                <a:solidFill>
                  <a:srgbClr val="000000"/>
                </a:solidFill>
                <a:latin typeface="Century Gothic Paneuropean"/>
                <a:ea typeface="Century Gothic Paneuropean"/>
                <a:cs typeface="Century Gothic Paneuropean"/>
                <a:sym typeface="Century Gothic Paneuropean"/>
              </a:rPr>
              <a:t> για την αποφυγή overfitting. Το early stoppping χρησιμοποιείται ώστε να παρακολουθείται η απόδοση στα δεδομένα επικύρωσης μετά από κάθε epoch και αν το validation loss δεν βελτιώνεται μετά από ένα καθορισμένο αριθμό επαναλήψεων (</a:t>
            </a:r>
            <a:r>
              <a:rPr lang="en-US" b="true" sz="2508">
                <a:solidFill>
                  <a:srgbClr val="000000"/>
                </a:solidFill>
                <a:latin typeface="Century Gothic Paneuropean Bold"/>
                <a:ea typeface="Century Gothic Paneuropean Bold"/>
                <a:cs typeface="Century Gothic Paneuropean Bold"/>
                <a:sym typeface="Century Gothic Paneuropean Bold"/>
              </a:rPr>
              <a:t>patience=20</a:t>
            </a:r>
            <a:r>
              <a:rPr lang="en-US" sz="2508">
                <a:solidFill>
                  <a:srgbClr val="000000"/>
                </a:solidFill>
                <a:latin typeface="Century Gothic Paneuropean"/>
                <a:ea typeface="Century Gothic Paneuropean"/>
                <a:cs typeface="Century Gothic Paneuropean"/>
                <a:sym typeface="Century Gothic Paneuropean"/>
              </a:rPr>
              <a:t>), η εκπαίδευση σταματά αυτόματα. Έτσι, αποφεύγουμε περιττές επαναλήψεις που μπορεί να κάνουν το μοντέλο να "μάθει πολύ καλά" τα δεδομένα εκπαίδευσης αλλά να μην γενικεύει σωστά σε νέα δεδομένα.</a:t>
            </a:r>
          </a:p>
          <a:p>
            <a:pPr algn="just" marL="541490" indent="-270745" lvl="1">
              <a:lnSpc>
                <a:spcPts val="5016"/>
              </a:lnSpc>
              <a:buFont typeface="Arial"/>
              <a:buChar char="•"/>
            </a:pPr>
            <a:r>
              <a:rPr lang="en-US" b="true" sz="2508">
                <a:solidFill>
                  <a:srgbClr val="000000"/>
                </a:solidFill>
                <a:latin typeface="Century Gothic Paneuropean Bold"/>
                <a:ea typeface="Century Gothic Paneuropean Bold"/>
                <a:cs typeface="Century Gothic Paneuropean Bold"/>
                <a:sym typeface="Century Gothic Paneuropean Bold"/>
              </a:rPr>
              <a:t>epochs=50: </a:t>
            </a:r>
            <a:r>
              <a:rPr lang="en-US" sz="2508">
                <a:solidFill>
                  <a:srgbClr val="000000"/>
                </a:solidFill>
                <a:latin typeface="Century Gothic Paneuropean"/>
                <a:ea typeface="Century Gothic Paneuropean"/>
                <a:cs typeface="Century Gothic Paneuropean"/>
                <a:sym typeface="Century Gothic Paneuropean"/>
              </a:rPr>
              <a:t>Ορίζουμε το μοντέλο να εκπαιδευτεί μέχρι 50 φορές πάνω στα δεδομένα εκπαίδευσης. Αν ενεργοποιηθεί το Early Stopping, η εκπαίδευση μπορεί να σταματήσει νωρίτερα.</a:t>
            </a:r>
          </a:p>
          <a:p>
            <a:pPr algn="just" marL="541490" indent="-270745" lvl="1">
              <a:lnSpc>
                <a:spcPts val="5016"/>
              </a:lnSpc>
              <a:buFont typeface="Arial"/>
              <a:buChar char="•"/>
            </a:pPr>
            <a:r>
              <a:rPr lang="en-US" b="true" sz="2508">
                <a:solidFill>
                  <a:srgbClr val="000000"/>
                </a:solidFill>
                <a:latin typeface="Century Gothic Paneuropean Bold"/>
                <a:ea typeface="Century Gothic Paneuropean Bold"/>
                <a:cs typeface="Century Gothic Paneuropean Bold"/>
                <a:sym typeface="Century Gothic Paneuropean Bold"/>
              </a:rPr>
              <a:t>batch_size=64:</a:t>
            </a:r>
            <a:r>
              <a:rPr lang="en-US" sz="2508">
                <a:solidFill>
                  <a:srgbClr val="000000"/>
                </a:solidFill>
                <a:latin typeface="Century Gothic Paneuropean"/>
                <a:ea typeface="Century Gothic Paneuropean"/>
                <a:cs typeface="Century Gothic Paneuropean"/>
                <a:sym typeface="Century Gothic Paneuropean"/>
              </a:rPr>
              <a:t> Τα δεδομένα δεν επεξεργάζονται όλα μαζί αλλά σε ομάδες των 64 κάθε φορά.</a:t>
            </a:r>
          </a:p>
          <a:p>
            <a:pPr algn="just">
              <a:lnSpc>
                <a:spcPts val="5016"/>
              </a:lnSpc>
            </a:pPr>
          </a:p>
        </p:txBody>
      </p:sp>
      <p:grpSp>
        <p:nvGrpSpPr>
          <p:cNvPr name="Group 5" id="5"/>
          <p:cNvGrpSpPr/>
          <p:nvPr/>
        </p:nvGrpSpPr>
        <p:grpSpPr>
          <a:xfrm rot="0">
            <a:off x="12119574" y="3266052"/>
            <a:ext cx="7188914" cy="8764322"/>
            <a:chOff x="0" y="0"/>
            <a:chExt cx="9585219" cy="11685763"/>
          </a:xfrm>
        </p:grpSpPr>
        <p:grpSp>
          <p:nvGrpSpPr>
            <p:cNvPr name="Group 6" id="6"/>
            <p:cNvGrpSpPr/>
            <p:nvPr/>
          </p:nvGrpSpPr>
          <p:grpSpPr>
            <a:xfrm rot="-2700000">
              <a:off x="-562750" y="7790982"/>
              <a:ext cx="7429400" cy="1485661"/>
              <a:chOff x="0" y="0"/>
              <a:chExt cx="31900754" cy="6379210"/>
            </a:xfrm>
          </p:grpSpPr>
          <p:sp>
            <p:nvSpPr>
              <p:cNvPr name="Freeform 7" id="7"/>
              <p:cNvSpPr/>
              <p:nvPr/>
            </p:nvSpPr>
            <p:spPr>
              <a:xfrm flipH="false" flipV="false" rot="0">
                <a:off x="0" y="0"/>
                <a:ext cx="31900754" cy="6379210"/>
              </a:xfrm>
              <a:custGeom>
                <a:avLst/>
                <a:gdLst/>
                <a:ahLst/>
                <a:cxnLst/>
                <a:rect r="r" b="b" t="t" l="l"/>
                <a:pathLst>
                  <a:path h="6379210" w="31900754">
                    <a:moveTo>
                      <a:pt x="25204906" y="0"/>
                    </a:moveTo>
                    <a:lnTo>
                      <a:pt x="8024961" y="0"/>
                    </a:lnTo>
                    <a:lnTo>
                      <a:pt x="6736517" y="7620"/>
                    </a:lnTo>
                    <a:lnTo>
                      <a:pt x="0" y="6379210"/>
                    </a:lnTo>
                    <a:lnTo>
                      <a:pt x="25254845" y="6379210"/>
                    </a:lnTo>
                    <a:lnTo>
                      <a:pt x="31900754" y="0"/>
                    </a:lnTo>
                    <a:close/>
                  </a:path>
                </a:pathLst>
              </a:custGeom>
              <a:solidFill>
                <a:srgbClr val="927FA2"/>
              </a:solidFill>
            </p:spPr>
          </p:sp>
        </p:grpSp>
        <p:grpSp>
          <p:nvGrpSpPr>
            <p:cNvPr name="Group 8" id="8"/>
            <p:cNvGrpSpPr/>
            <p:nvPr/>
          </p:nvGrpSpPr>
          <p:grpSpPr>
            <a:xfrm rot="-2700000">
              <a:off x="3734095" y="6248668"/>
              <a:ext cx="6125442" cy="1485661"/>
              <a:chOff x="0" y="0"/>
              <a:chExt cx="26301750" cy="6379210"/>
            </a:xfrm>
          </p:grpSpPr>
          <p:sp>
            <p:nvSpPr>
              <p:cNvPr name="Freeform 9" id="9"/>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927FA2"/>
              </a:solidFill>
            </p:spPr>
          </p:sp>
        </p:grpSp>
        <p:grpSp>
          <p:nvGrpSpPr>
            <p:cNvPr name="Group 10" id="10"/>
            <p:cNvGrpSpPr/>
            <p:nvPr/>
          </p:nvGrpSpPr>
          <p:grpSpPr>
            <a:xfrm rot="-2700000">
              <a:off x="3831566" y="1948101"/>
              <a:ext cx="6125442" cy="1485661"/>
              <a:chOff x="0" y="0"/>
              <a:chExt cx="26301750" cy="6379210"/>
            </a:xfrm>
          </p:grpSpPr>
          <p:sp>
            <p:nvSpPr>
              <p:cNvPr name="Freeform 11" id="11"/>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927FA2"/>
              </a:solidFill>
            </p:spPr>
          </p:sp>
        </p:grpSp>
      </p:grpSp>
    </p:spTree>
  </p:cSld>
  <p:clrMapOvr>
    <a:masterClrMapping/>
  </p:clrMapOvr>
  <p:transition spd="fast">
    <p:wipe dir="l"/>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9582659" y="6254993"/>
            <a:ext cx="8492999" cy="3003307"/>
          </a:xfrm>
          <a:custGeom>
            <a:avLst/>
            <a:gdLst/>
            <a:ahLst/>
            <a:cxnLst/>
            <a:rect r="r" b="b" t="t" l="l"/>
            <a:pathLst>
              <a:path h="3003307" w="8492999">
                <a:moveTo>
                  <a:pt x="0" y="0"/>
                </a:moveTo>
                <a:lnTo>
                  <a:pt x="8492998" y="0"/>
                </a:lnTo>
                <a:lnTo>
                  <a:pt x="8492998" y="3003307"/>
                </a:lnTo>
                <a:lnTo>
                  <a:pt x="0" y="3003307"/>
                </a:lnTo>
                <a:lnTo>
                  <a:pt x="0" y="0"/>
                </a:lnTo>
                <a:close/>
              </a:path>
            </a:pathLst>
          </a:custGeom>
          <a:blipFill>
            <a:blip r:embed="rId2"/>
            <a:stretch>
              <a:fillRect l="-576" t="-1526" r="-200" b="0"/>
            </a:stretch>
          </a:blipFill>
        </p:spPr>
      </p:sp>
      <p:sp>
        <p:nvSpPr>
          <p:cNvPr name="Freeform 3" id="3"/>
          <p:cNvSpPr/>
          <p:nvPr/>
        </p:nvSpPr>
        <p:spPr>
          <a:xfrm flipH="false" flipV="false" rot="0">
            <a:off x="10198322" y="1631364"/>
            <a:ext cx="7261672" cy="3715304"/>
          </a:xfrm>
          <a:custGeom>
            <a:avLst/>
            <a:gdLst/>
            <a:ahLst/>
            <a:cxnLst/>
            <a:rect r="r" b="b" t="t" l="l"/>
            <a:pathLst>
              <a:path h="3715304" w="7261672">
                <a:moveTo>
                  <a:pt x="0" y="0"/>
                </a:moveTo>
                <a:lnTo>
                  <a:pt x="7261672" y="0"/>
                </a:lnTo>
                <a:lnTo>
                  <a:pt x="7261672" y="3715304"/>
                </a:lnTo>
                <a:lnTo>
                  <a:pt x="0" y="3715304"/>
                </a:lnTo>
                <a:lnTo>
                  <a:pt x="0" y="0"/>
                </a:lnTo>
                <a:close/>
              </a:path>
            </a:pathLst>
          </a:custGeom>
          <a:blipFill>
            <a:blip r:embed="rId3"/>
            <a:stretch>
              <a:fillRect l="0" t="0" r="-566" b="0"/>
            </a:stretch>
          </a:blipFill>
        </p:spPr>
      </p:sp>
      <p:sp>
        <p:nvSpPr>
          <p:cNvPr name="TextBox 4" id="4"/>
          <p:cNvSpPr txBox="true"/>
          <p:nvPr/>
        </p:nvSpPr>
        <p:spPr>
          <a:xfrm rot="0">
            <a:off x="546707" y="2060575"/>
            <a:ext cx="8861921" cy="6118225"/>
          </a:xfrm>
          <a:prstGeom prst="rect">
            <a:avLst/>
          </a:prstGeom>
        </p:spPr>
        <p:txBody>
          <a:bodyPr anchor="t" rtlCol="false" tIns="0" lIns="0" bIns="0" rIns="0">
            <a:spAutoFit/>
          </a:bodyPr>
          <a:lstStyle/>
          <a:p>
            <a:pPr algn="just">
              <a:lnSpc>
                <a:spcPts val="3500"/>
              </a:lnSpc>
              <a:spcBef>
                <a:spcPct val="0"/>
              </a:spcBef>
            </a:pPr>
            <a:r>
              <a:rPr lang="en-US" sz="2500">
                <a:solidFill>
                  <a:srgbClr val="000000"/>
                </a:solidFill>
                <a:latin typeface="Century Gothic Paneuropean"/>
                <a:ea typeface="Century Gothic Paneuropean"/>
                <a:cs typeface="Century Gothic Paneuropean"/>
                <a:sym typeface="Century Gothic Paneuropean"/>
              </a:rPr>
              <a:t>Παρόλο που από τη γραφική απεικόνιση του RMSE ως προς τα time steps προκύπτει ότι το μοντέλο πετυχαίνει τη χαμηλότερη τιμή σφάλματος στο validation set όταν χρησιμοποιούνται 128 time steps, τα αντίστοιχα learning curves αποκαλύπτουν ότι η εκπαίδευση δεν είναι σταθερή και εμφανίζεται έντονο overfitting. Συγκεκριμένα, ενώ το training loss μειώνεται σταθερά, το validation loss όχι μόνο δεν μειώνεται αλλά παρουσιάζει αυξομειώσεις και συνολική ανοδική πορεία, γεγονός που δείχνει ότι το μοντέλο μαθαίνει υπερβολικά καλά το training set εις βάρος της γενίκευσης. Αυτό υποδηλώνει πως, παρότι τα 128 time steps βελτιώνουν αριθμητικά το RMSE, η γενική συμπεριφορά του μοντέλου δεν είναι ιδανική και ενδέχεται να οδηγήσει σε ασταθή ή αναξιόπιστες προβλέψεις σε πραγματικά δεδομένα</a:t>
            </a:r>
          </a:p>
        </p:txBody>
      </p:sp>
    </p:spTree>
  </p:cSld>
  <p:clrMapOvr>
    <a:masterClrMapping/>
  </p:clrMapOvr>
  <p:transition spd="fast">
    <p:wipe dir="l"/>
  </p:transition>
</p:sld>
</file>

<file path=ppt/slides/slide34.xml><?xml version="1.0" encoding="utf-8"?>
<p:sld xmlns:p="http://schemas.openxmlformats.org/presentationml/2006/main" xmlns:a="http://schemas.openxmlformats.org/drawingml/2006/main">
  <p:cSld>
    <p:bg>
      <p:bgPr>
        <a:solidFill>
          <a:srgbClr val="E8D9EB"/>
        </a:solidFill>
      </p:bgPr>
    </p:bg>
    <p:spTree>
      <p:nvGrpSpPr>
        <p:cNvPr id="1" name=""/>
        <p:cNvGrpSpPr/>
        <p:nvPr/>
      </p:nvGrpSpPr>
      <p:grpSpPr>
        <a:xfrm>
          <a:off x="0" y="0"/>
          <a:ext cx="0" cy="0"/>
          <a:chOff x="0" y="0"/>
          <a:chExt cx="0" cy="0"/>
        </a:xfrm>
      </p:grpSpPr>
      <p:grpSp>
        <p:nvGrpSpPr>
          <p:cNvPr name="Group 2" id="2"/>
          <p:cNvGrpSpPr/>
          <p:nvPr/>
        </p:nvGrpSpPr>
        <p:grpSpPr>
          <a:xfrm rot="0">
            <a:off x="-12700" y="1931280"/>
            <a:ext cx="18300700" cy="8355720"/>
            <a:chOff x="0" y="0"/>
            <a:chExt cx="4819937" cy="2200683"/>
          </a:xfrm>
        </p:grpSpPr>
        <p:sp>
          <p:nvSpPr>
            <p:cNvPr name="Freeform 3" id="3"/>
            <p:cNvSpPr/>
            <p:nvPr/>
          </p:nvSpPr>
          <p:spPr>
            <a:xfrm flipH="false" flipV="false" rot="0">
              <a:off x="0" y="0"/>
              <a:ext cx="4819938" cy="2200684"/>
            </a:xfrm>
            <a:custGeom>
              <a:avLst/>
              <a:gdLst/>
              <a:ahLst/>
              <a:cxnLst/>
              <a:rect r="r" b="b" t="t" l="l"/>
              <a:pathLst>
                <a:path h="2200684" w="4819938">
                  <a:moveTo>
                    <a:pt x="0" y="0"/>
                  </a:moveTo>
                  <a:lnTo>
                    <a:pt x="4819938" y="0"/>
                  </a:lnTo>
                  <a:lnTo>
                    <a:pt x="4819938" y="2200684"/>
                  </a:lnTo>
                  <a:lnTo>
                    <a:pt x="0" y="2200684"/>
                  </a:lnTo>
                  <a:close/>
                </a:path>
              </a:pathLst>
            </a:custGeom>
            <a:solidFill>
              <a:srgbClr val="927FA2"/>
            </a:solidFill>
          </p:spPr>
        </p:sp>
        <p:sp>
          <p:nvSpPr>
            <p:cNvPr name="TextBox 4" id="4"/>
            <p:cNvSpPr txBox="true"/>
            <p:nvPr/>
          </p:nvSpPr>
          <p:spPr>
            <a:xfrm>
              <a:off x="0" y="-57150"/>
              <a:ext cx="4819937" cy="2257833"/>
            </a:xfrm>
            <a:prstGeom prst="rect">
              <a:avLst/>
            </a:prstGeom>
          </p:spPr>
          <p:txBody>
            <a:bodyPr anchor="ctr" rtlCol="false" tIns="50800" lIns="50800" bIns="50800" rIns="50800"/>
            <a:lstStyle/>
            <a:p>
              <a:pPr algn="ctr">
                <a:lnSpc>
                  <a:spcPts val="3150"/>
                </a:lnSpc>
              </a:pPr>
            </a:p>
          </p:txBody>
        </p:sp>
      </p:grpSp>
      <p:graphicFrame>
        <p:nvGraphicFramePr>
          <p:cNvPr name="Table 5" id="5"/>
          <p:cNvGraphicFramePr>
            <a:graphicFrameLocks noGrp="true"/>
          </p:cNvGraphicFramePr>
          <p:nvPr/>
        </p:nvGraphicFramePr>
        <p:xfrm>
          <a:off x="2815043" y="3027343"/>
          <a:ext cx="10136617" cy="4548947"/>
        </p:xfrm>
        <a:graphic>
          <a:graphicData uri="http://schemas.openxmlformats.org/drawingml/2006/table">
            <a:tbl>
              <a:tblPr/>
              <a:tblGrid>
                <a:gridCol w="1492804"/>
                <a:gridCol w="1571613"/>
                <a:gridCol w="1588472"/>
                <a:gridCol w="1575826"/>
                <a:gridCol w="3907902"/>
              </a:tblGrid>
              <a:tr h="1635643">
                <a:tc>
                  <a:txBody>
                    <a:bodyPr anchor="t" rtlCol="false"/>
                    <a:lstStyle/>
                    <a:p>
                      <a:pPr algn="ctr">
                        <a:lnSpc>
                          <a:spcPts val="998"/>
                        </a:lnSpc>
                        <a:defRPr/>
                      </a:pP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Τrain</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V</a:t>
                      </a:r>
                      <a:r>
                        <a:rPr lang="en-US" sz="2499" b="true">
                          <a:solidFill>
                            <a:srgbClr val="000000"/>
                          </a:solidFill>
                          <a:latin typeface="Gotham Bold"/>
                          <a:ea typeface="Gotham Bold"/>
                          <a:cs typeface="Gotham Bold"/>
                          <a:sym typeface="Gotham Bold"/>
                        </a:rPr>
                        <a:t>alidation</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Test</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Σφάλματα ως ποσοστό της μέσης τιμής στο</a:t>
                      </a:r>
                      <a:r>
                        <a:rPr lang="en-US" sz="2499" b="true">
                          <a:solidFill>
                            <a:srgbClr val="000000"/>
                          </a:solidFill>
                          <a:latin typeface="Gotham Bold"/>
                          <a:ea typeface="Gotham Bold"/>
                          <a:cs typeface="Gotham Bold"/>
                          <a:sym typeface="Gotham Bold"/>
                        </a:rPr>
                        <a:t> Test Set </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r>
              <a:tr h="1277661">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RMSE</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3365.7231</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4</a:t>
                      </a:r>
                      <a:r>
                        <a:rPr lang="en-US" sz="2499">
                          <a:solidFill>
                            <a:srgbClr val="000000"/>
                          </a:solidFill>
                          <a:latin typeface="Gotham"/>
                          <a:ea typeface="Gotham"/>
                          <a:cs typeface="Gotham"/>
                          <a:sym typeface="Gotham"/>
                        </a:rPr>
                        <a:t>206.9085</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456</a:t>
                      </a:r>
                      <a:r>
                        <a:rPr lang="en-US" sz="2499">
                          <a:solidFill>
                            <a:srgbClr val="000000"/>
                          </a:solidFill>
                          <a:latin typeface="Gotham"/>
                          <a:ea typeface="Gotham"/>
                          <a:cs typeface="Gotham"/>
                          <a:sym typeface="Gotham"/>
                        </a:rPr>
                        <a:t>6.5062</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39,27%</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r>
              <a:tr h="1635643">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MAE</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2035.9754</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2811.8866</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2969.7886</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25.54%</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r>
            </a:tbl>
          </a:graphicData>
        </a:graphic>
      </p:graphicFrame>
      <p:sp>
        <p:nvSpPr>
          <p:cNvPr name="TextBox 6" id="6"/>
          <p:cNvSpPr txBox="true"/>
          <p:nvPr/>
        </p:nvSpPr>
        <p:spPr>
          <a:xfrm rot="0">
            <a:off x="2221952" y="545246"/>
            <a:ext cx="13844095" cy="1071683"/>
          </a:xfrm>
          <a:prstGeom prst="rect">
            <a:avLst/>
          </a:prstGeom>
        </p:spPr>
        <p:txBody>
          <a:bodyPr anchor="t" rtlCol="false" tIns="0" lIns="0" bIns="0" rIns="0">
            <a:spAutoFit/>
          </a:bodyPr>
          <a:lstStyle/>
          <a:p>
            <a:pPr algn="ctr" marL="0" indent="0" lvl="0">
              <a:lnSpc>
                <a:spcPts val="8144"/>
              </a:lnSpc>
            </a:pPr>
            <a:r>
              <a:rPr lang="en-US" b="true" sz="7756">
                <a:solidFill>
                  <a:srgbClr val="000000"/>
                </a:solidFill>
                <a:latin typeface="Gotham Bold"/>
                <a:ea typeface="Gotham Bold"/>
                <a:cs typeface="Gotham Bold"/>
                <a:sym typeface="Gotham Bold"/>
              </a:rPr>
              <a:t>ΑΠΟΤΕΛΕΣΜΑΤΑ</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ED3E1"/>
        </a:solidFill>
      </p:bgPr>
    </p:bg>
    <p:spTree>
      <p:nvGrpSpPr>
        <p:cNvPr id="1" name=""/>
        <p:cNvGrpSpPr/>
        <p:nvPr/>
      </p:nvGrpSpPr>
      <p:grpSpPr>
        <a:xfrm>
          <a:off x="0" y="0"/>
          <a:ext cx="0" cy="0"/>
          <a:chOff x="0" y="0"/>
          <a:chExt cx="0" cy="0"/>
        </a:xfrm>
      </p:grpSpPr>
      <p:grpSp>
        <p:nvGrpSpPr>
          <p:cNvPr name="Group 2" id="2"/>
          <p:cNvGrpSpPr/>
          <p:nvPr/>
        </p:nvGrpSpPr>
        <p:grpSpPr>
          <a:xfrm rot="0">
            <a:off x="0" y="0"/>
            <a:ext cx="4836703" cy="10287000"/>
            <a:chOff x="0" y="0"/>
            <a:chExt cx="944971" cy="2009822"/>
          </a:xfrm>
        </p:grpSpPr>
        <p:sp>
          <p:nvSpPr>
            <p:cNvPr name="Freeform 3" id="3"/>
            <p:cNvSpPr/>
            <p:nvPr/>
          </p:nvSpPr>
          <p:spPr>
            <a:xfrm flipH="false" flipV="false" rot="0">
              <a:off x="0" y="0"/>
              <a:ext cx="944971" cy="2009822"/>
            </a:xfrm>
            <a:custGeom>
              <a:avLst/>
              <a:gdLst/>
              <a:ahLst/>
              <a:cxnLst/>
              <a:rect r="r" b="b" t="t" l="l"/>
              <a:pathLst>
                <a:path h="2009822" w="944971">
                  <a:moveTo>
                    <a:pt x="0" y="0"/>
                  </a:moveTo>
                  <a:lnTo>
                    <a:pt x="944971" y="0"/>
                  </a:lnTo>
                  <a:lnTo>
                    <a:pt x="944971" y="2009822"/>
                  </a:lnTo>
                  <a:lnTo>
                    <a:pt x="0" y="2009822"/>
                  </a:lnTo>
                  <a:close/>
                </a:path>
              </a:pathLst>
            </a:custGeom>
            <a:solidFill>
              <a:srgbClr val="453254"/>
            </a:solidFill>
          </p:spPr>
        </p:sp>
        <p:sp>
          <p:nvSpPr>
            <p:cNvPr name="TextBox 4" id="4"/>
            <p:cNvSpPr txBox="true"/>
            <p:nvPr/>
          </p:nvSpPr>
          <p:spPr>
            <a:xfrm>
              <a:off x="0" y="-47625"/>
              <a:ext cx="944971" cy="2057447"/>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175265" y="3439520"/>
            <a:ext cx="12473767" cy="6486359"/>
          </a:xfrm>
          <a:custGeom>
            <a:avLst/>
            <a:gdLst/>
            <a:ahLst/>
            <a:cxnLst/>
            <a:rect r="r" b="b" t="t" l="l"/>
            <a:pathLst>
              <a:path h="6486359" w="12473767">
                <a:moveTo>
                  <a:pt x="0" y="0"/>
                </a:moveTo>
                <a:lnTo>
                  <a:pt x="12473767" y="0"/>
                </a:lnTo>
                <a:lnTo>
                  <a:pt x="12473767" y="6486359"/>
                </a:lnTo>
                <a:lnTo>
                  <a:pt x="0" y="6486359"/>
                </a:lnTo>
                <a:lnTo>
                  <a:pt x="0" y="0"/>
                </a:lnTo>
                <a:close/>
              </a:path>
            </a:pathLst>
          </a:custGeom>
          <a:blipFill>
            <a:blip r:embed="rId4"/>
            <a:stretch>
              <a:fillRect l="0" t="0" r="0" b="0"/>
            </a:stretch>
          </a:blipFill>
        </p:spPr>
      </p:sp>
      <p:sp>
        <p:nvSpPr>
          <p:cNvPr name="TextBox 7" id="7"/>
          <p:cNvSpPr txBox="true"/>
          <p:nvPr/>
        </p:nvSpPr>
        <p:spPr>
          <a:xfrm rot="0">
            <a:off x="6215259" y="2001146"/>
            <a:ext cx="11044041" cy="1246479"/>
          </a:xfrm>
          <a:prstGeom prst="rect">
            <a:avLst/>
          </a:prstGeom>
        </p:spPr>
        <p:txBody>
          <a:bodyPr anchor="t" rtlCol="false" tIns="0" lIns="0" bIns="0" rIns="0">
            <a:spAutoFit/>
          </a:bodyPr>
          <a:lstStyle/>
          <a:p>
            <a:pPr algn="just">
              <a:lnSpc>
                <a:spcPts val="3337"/>
              </a:lnSpc>
            </a:pPr>
            <a:r>
              <a:rPr lang="en-US" sz="2210">
                <a:solidFill>
                  <a:srgbClr val="000000"/>
                </a:solidFill>
                <a:latin typeface="Century Gothic Paneuropean"/>
                <a:ea typeface="Century Gothic Paneuropean"/>
                <a:cs typeface="Century Gothic Paneuropean"/>
                <a:sym typeface="Century Gothic Paneuropean"/>
              </a:rPr>
              <a:t>Το παρακάτω διάγραμμα απεικονίζει την εξέλιξη του downlink bitrate με την πάροδο του χρόνου. Παρατηρούμε </a:t>
            </a:r>
            <a:r>
              <a:rPr lang="en-US" b="true" sz="2210">
                <a:solidFill>
                  <a:srgbClr val="000000"/>
                </a:solidFill>
                <a:latin typeface="Century Gothic Paneuropean Bold"/>
                <a:ea typeface="Century Gothic Paneuropean Bold"/>
                <a:cs typeface="Century Gothic Paneuropean Bold"/>
                <a:sym typeface="Century Gothic Paneuropean Bold"/>
              </a:rPr>
              <a:t>ανοδική τάση</a:t>
            </a:r>
            <a:r>
              <a:rPr lang="en-US" sz="2210">
                <a:solidFill>
                  <a:srgbClr val="000000"/>
                </a:solidFill>
                <a:latin typeface="Century Gothic Paneuropean"/>
                <a:ea typeface="Century Gothic Paneuropean"/>
                <a:cs typeface="Century Gothic Paneuropean"/>
                <a:sym typeface="Century Gothic Paneuropean"/>
              </a:rPr>
              <a:t>, </a:t>
            </a:r>
            <a:r>
              <a:rPr lang="en-US" b="true" sz="2210">
                <a:solidFill>
                  <a:srgbClr val="000000"/>
                </a:solidFill>
                <a:latin typeface="Century Gothic Paneuropean Bold"/>
                <a:ea typeface="Century Gothic Paneuropean Bold"/>
                <a:cs typeface="Century Gothic Paneuropean Bold"/>
                <a:sym typeface="Century Gothic Paneuropean Bold"/>
              </a:rPr>
              <a:t>σημαντική διακύμανση</a:t>
            </a:r>
            <a:r>
              <a:rPr lang="en-US" sz="2210">
                <a:solidFill>
                  <a:srgbClr val="000000"/>
                </a:solidFill>
                <a:latin typeface="Century Gothic Paneuropean"/>
                <a:ea typeface="Century Gothic Paneuropean"/>
                <a:cs typeface="Century Gothic Paneuropean"/>
                <a:sym typeface="Century Gothic Paneuropean"/>
              </a:rPr>
              <a:t> και </a:t>
            </a:r>
            <a:r>
              <a:rPr lang="en-US" b="true" sz="2210">
                <a:solidFill>
                  <a:srgbClr val="000000"/>
                </a:solidFill>
                <a:latin typeface="Century Gothic Paneuropean Bold"/>
                <a:ea typeface="Century Gothic Paneuropean Bold"/>
                <a:cs typeface="Century Gothic Paneuropean Bold"/>
                <a:sym typeface="Century Gothic Paneuropean Bold"/>
              </a:rPr>
              <a:t>περιοδικά μοτίβα</a:t>
            </a:r>
            <a:r>
              <a:rPr lang="en-US" sz="2210">
                <a:solidFill>
                  <a:srgbClr val="000000"/>
                </a:solidFill>
                <a:latin typeface="Century Gothic Paneuropean"/>
                <a:ea typeface="Century Gothic Paneuropean"/>
                <a:cs typeface="Century Gothic Paneuropean"/>
                <a:sym typeface="Century Gothic Paneuropean"/>
              </a:rPr>
              <a:t>, τα οποία πρέπει να ληφθούν υπόψη κατά την πρόβλεψη.</a:t>
            </a:r>
          </a:p>
        </p:txBody>
      </p:sp>
      <p:sp>
        <p:nvSpPr>
          <p:cNvPr name="TextBox 8" id="8"/>
          <p:cNvSpPr txBox="true"/>
          <p:nvPr/>
        </p:nvSpPr>
        <p:spPr>
          <a:xfrm rot="0">
            <a:off x="-174054" y="4001851"/>
            <a:ext cx="5184811" cy="2283298"/>
          </a:xfrm>
          <a:prstGeom prst="rect">
            <a:avLst/>
          </a:prstGeom>
        </p:spPr>
        <p:txBody>
          <a:bodyPr anchor="t" rtlCol="false" tIns="0" lIns="0" bIns="0" rIns="0">
            <a:spAutoFit/>
          </a:bodyPr>
          <a:lstStyle/>
          <a:p>
            <a:pPr algn="ctr">
              <a:lnSpc>
                <a:spcPts val="4547"/>
              </a:lnSpc>
              <a:spcBef>
                <a:spcPct val="0"/>
              </a:spcBef>
            </a:pPr>
            <a:r>
              <a:rPr lang="en-US" b="true" sz="3789">
                <a:solidFill>
                  <a:srgbClr val="FFFFFF"/>
                </a:solidFill>
                <a:latin typeface="Century Gothic Paneuropean Bold"/>
                <a:ea typeface="Century Gothic Paneuropean Bold"/>
                <a:cs typeface="Century Gothic Paneuropean Bold"/>
                <a:sym typeface="Century Gothic Paneuropean Bold"/>
              </a:rPr>
              <a:t>1. Ανάλυση Χρονοσειράς και Στατιστική Ανάλυση Χαρακτηριστικών</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ED3E1"/>
        </a:solidFill>
      </p:bgPr>
    </p:bg>
    <p:spTree>
      <p:nvGrpSpPr>
        <p:cNvPr id="1" name=""/>
        <p:cNvGrpSpPr/>
        <p:nvPr/>
      </p:nvGrpSpPr>
      <p:grpSpPr>
        <a:xfrm>
          <a:off x="0" y="0"/>
          <a:ext cx="0" cy="0"/>
          <a:chOff x="0" y="0"/>
          <a:chExt cx="0" cy="0"/>
        </a:xfrm>
      </p:grpSpPr>
      <p:sp>
        <p:nvSpPr>
          <p:cNvPr name="Freeform 2" id="2"/>
          <p:cNvSpPr/>
          <p:nvPr/>
        </p:nvSpPr>
        <p:spPr>
          <a:xfrm flipH="false" flipV="false" rot="0">
            <a:off x="0" y="-1903398"/>
            <a:ext cx="7256798" cy="4952765"/>
          </a:xfrm>
          <a:custGeom>
            <a:avLst/>
            <a:gdLst/>
            <a:ahLst/>
            <a:cxnLst/>
            <a:rect r="r" b="b" t="t" l="l"/>
            <a:pathLst>
              <a:path h="4952765" w="7256798">
                <a:moveTo>
                  <a:pt x="0" y="0"/>
                </a:moveTo>
                <a:lnTo>
                  <a:pt x="7256798" y="0"/>
                </a:lnTo>
                <a:lnTo>
                  <a:pt x="7256798" y="4952765"/>
                </a:lnTo>
                <a:lnTo>
                  <a:pt x="0" y="49527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26080" y="844337"/>
            <a:ext cx="11561920" cy="8598325"/>
          </a:xfrm>
          <a:custGeom>
            <a:avLst/>
            <a:gdLst/>
            <a:ahLst/>
            <a:cxnLst/>
            <a:rect r="r" b="b" t="t" l="l"/>
            <a:pathLst>
              <a:path h="8598325" w="11561920">
                <a:moveTo>
                  <a:pt x="0" y="0"/>
                </a:moveTo>
                <a:lnTo>
                  <a:pt x="11561920" y="0"/>
                </a:lnTo>
                <a:lnTo>
                  <a:pt x="11561920" y="8598326"/>
                </a:lnTo>
                <a:lnTo>
                  <a:pt x="0" y="8598326"/>
                </a:lnTo>
                <a:lnTo>
                  <a:pt x="0" y="0"/>
                </a:lnTo>
                <a:close/>
              </a:path>
            </a:pathLst>
          </a:custGeom>
          <a:blipFill>
            <a:blip r:embed="rId4"/>
            <a:stretch>
              <a:fillRect l="0" t="0" r="0" b="0"/>
            </a:stretch>
          </a:blipFill>
        </p:spPr>
      </p:sp>
      <p:sp>
        <p:nvSpPr>
          <p:cNvPr name="TextBox 4" id="4"/>
          <p:cNvSpPr txBox="true"/>
          <p:nvPr/>
        </p:nvSpPr>
        <p:spPr>
          <a:xfrm rot="0">
            <a:off x="328987" y="3403123"/>
            <a:ext cx="6089249" cy="5828737"/>
          </a:xfrm>
          <a:prstGeom prst="rect">
            <a:avLst/>
          </a:prstGeom>
        </p:spPr>
        <p:txBody>
          <a:bodyPr anchor="t" rtlCol="false" tIns="0" lIns="0" bIns="0" rIns="0">
            <a:spAutoFit/>
          </a:bodyPr>
          <a:lstStyle/>
          <a:p>
            <a:pPr algn="just">
              <a:lnSpc>
                <a:spcPts val="2752"/>
              </a:lnSpc>
            </a:pPr>
          </a:p>
          <a:p>
            <a:pPr algn="just">
              <a:lnSpc>
                <a:spcPts val="2752"/>
              </a:lnSpc>
            </a:pPr>
            <a:r>
              <a:rPr lang="en-US" sz="2352">
                <a:solidFill>
                  <a:srgbClr val="000000"/>
                </a:solidFill>
                <a:latin typeface="Century Gothic Paneuropean"/>
                <a:ea typeface="Century Gothic Paneuropean"/>
                <a:cs typeface="Century Gothic Paneuropean"/>
                <a:sym typeface="Century Gothic Paneuropean"/>
              </a:rPr>
              <a:t>Η </a:t>
            </a:r>
            <a:r>
              <a:rPr lang="en-US" b="true" sz="2352">
                <a:solidFill>
                  <a:srgbClr val="000000"/>
                </a:solidFill>
                <a:latin typeface="Century Gothic Paneuropean Bold"/>
                <a:ea typeface="Century Gothic Paneuropean Bold"/>
                <a:cs typeface="Century Gothic Paneuropean Bold"/>
                <a:sym typeface="Century Gothic Paneuropean Bold"/>
              </a:rPr>
              <a:t>εποχιακή αποσύνθεση της χρονοσειράς</a:t>
            </a:r>
            <a:r>
              <a:rPr lang="en-US" sz="2352">
                <a:solidFill>
                  <a:srgbClr val="000000"/>
                </a:solidFill>
                <a:latin typeface="Century Gothic Paneuropean"/>
                <a:ea typeface="Century Gothic Paneuropean"/>
                <a:cs typeface="Century Gothic Paneuropean"/>
                <a:sym typeface="Century Gothic Paneuropean"/>
              </a:rPr>
              <a:t> μας βοηθά να κατανοήσουμε καλύτερα και τις </a:t>
            </a:r>
            <a:r>
              <a:rPr lang="en-US" b="true" sz="2352">
                <a:solidFill>
                  <a:srgbClr val="000000"/>
                </a:solidFill>
                <a:latin typeface="Century Gothic Paneuropean Bold"/>
                <a:ea typeface="Century Gothic Paneuropean Bold"/>
                <a:cs typeface="Century Gothic Paneuropean Bold"/>
                <a:sym typeface="Century Gothic Paneuropean Bold"/>
              </a:rPr>
              <a:t>συνιστώσες που επηρεάζουν το DL_bitrate</a:t>
            </a:r>
            <a:r>
              <a:rPr lang="en-US" sz="2352">
                <a:solidFill>
                  <a:srgbClr val="000000"/>
                </a:solidFill>
                <a:latin typeface="Century Gothic Paneuropean"/>
                <a:ea typeface="Century Gothic Paneuropean"/>
                <a:cs typeface="Century Gothic Paneuropean"/>
                <a:sym typeface="Century Gothic Paneuropean"/>
              </a:rPr>
              <a:t>.</a:t>
            </a:r>
          </a:p>
          <a:p>
            <a:pPr algn="just">
              <a:lnSpc>
                <a:spcPts val="2752"/>
              </a:lnSpc>
            </a:pPr>
          </a:p>
          <a:p>
            <a:pPr algn="just" marL="507865" indent="-253932" lvl="1">
              <a:lnSpc>
                <a:spcPts val="2752"/>
              </a:lnSpc>
              <a:buFont typeface="Arial"/>
              <a:buChar char="•"/>
            </a:pPr>
            <a:r>
              <a:rPr lang="en-US" sz="2352">
                <a:solidFill>
                  <a:srgbClr val="000000"/>
                </a:solidFill>
                <a:latin typeface="Century Gothic Paneuropean"/>
                <a:ea typeface="Century Gothic Paneuropean"/>
                <a:cs typeface="Century Gothic Paneuropean"/>
                <a:sym typeface="Century Gothic Paneuropean"/>
              </a:rPr>
              <a:t>Η </a:t>
            </a:r>
            <a:r>
              <a:rPr lang="en-US" b="true" sz="2352">
                <a:solidFill>
                  <a:srgbClr val="000000"/>
                </a:solidFill>
                <a:latin typeface="Century Gothic Paneuropean Bold"/>
                <a:ea typeface="Century Gothic Paneuropean Bold"/>
                <a:cs typeface="Century Gothic Paneuropean Bold"/>
                <a:sym typeface="Century Gothic Paneuropean Bold"/>
              </a:rPr>
              <a:t>αυξανόμενη τάση</a:t>
            </a:r>
            <a:r>
              <a:rPr lang="en-US" sz="2352">
                <a:solidFill>
                  <a:srgbClr val="000000"/>
                </a:solidFill>
                <a:latin typeface="Century Gothic Paneuropean"/>
                <a:ea typeface="Century Gothic Paneuropean"/>
                <a:cs typeface="Century Gothic Paneuropean"/>
                <a:sym typeface="Century Gothic Paneuropean"/>
              </a:rPr>
              <a:t> </a:t>
            </a:r>
            <a:r>
              <a:rPr lang="en-US" b="true" sz="2352">
                <a:solidFill>
                  <a:srgbClr val="000000"/>
                </a:solidFill>
                <a:latin typeface="Century Gothic Paneuropean Bold"/>
                <a:ea typeface="Century Gothic Paneuropean Bold"/>
                <a:cs typeface="Century Gothic Paneuropean Bold"/>
                <a:sym typeface="Century Gothic Paneuropean Bold"/>
              </a:rPr>
              <a:t>(Trend)</a:t>
            </a:r>
            <a:r>
              <a:rPr lang="en-US" sz="2352">
                <a:solidFill>
                  <a:srgbClr val="000000"/>
                </a:solidFill>
                <a:latin typeface="Century Gothic Paneuropean"/>
                <a:ea typeface="Century Gothic Paneuropean"/>
                <a:cs typeface="Century Gothic Paneuropean"/>
                <a:sym typeface="Century Gothic Paneuropean"/>
              </a:rPr>
              <a:t> υποδηλώνει ότι </a:t>
            </a:r>
            <a:r>
              <a:rPr lang="en-US" b="true" sz="2352">
                <a:solidFill>
                  <a:srgbClr val="000000"/>
                </a:solidFill>
                <a:latin typeface="Century Gothic Paneuropean Bold"/>
                <a:ea typeface="Century Gothic Paneuropean Bold"/>
                <a:cs typeface="Century Gothic Paneuropean Bold"/>
                <a:sym typeface="Century Gothic Paneuropean Bold"/>
              </a:rPr>
              <a:t>το DL_bitrate αυξάνεται σταδιακά</a:t>
            </a:r>
            <a:r>
              <a:rPr lang="en-US" sz="2352">
                <a:solidFill>
                  <a:srgbClr val="000000"/>
                </a:solidFill>
                <a:latin typeface="Century Gothic Paneuropean"/>
                <a:ea typeface="Century Gothic Paneuropean"/>
                <a:cs typeface="Century Gothic Paneuropean"/>
                <a:sym typeface="Century Gothic Paneuropean"/>
              </a:rPr>
              <a:t>.</a:t>
            </a:r>
          </a:p>
          <a:p>
            <a:pPr algn="just">
              <a:lnSpc>
                <a:spcPts val="2752"/>
              </a:lnSpc>
            </a:pPr>
          </a:p>
          <a:p>
            <a:pPr algn="just" marL="507865" indent="-253932" lvl="1">
              <a:lnSpc>
                <a:spcPts val="2752"/>
              </a:lnSpc>
              <a:buFont typeface="Arial"/>
              <a:buChar char="•"/>
            </a:pPr>
            <a:r>
              <a:rPr lang="en-US" sz="2352">
                <a:solidFill>
                  <a:srgbClr val="000000"/>
                </a:solidFill>
                <a:latin typeface="Century Gothic Paneuropean"/>
                <a:ea typeface="Century Gothic Paneuropean"/>
                <a:cs typeface="Century Gothic Paneuropean"/>
                <a:sym typeface="Century Gothic Paneuropean"/>
              </a:rPr>
              <a:t>Το </a:t>
            </a:r>
            <a:r>
              <a:rPr lang="en-US" b="true" sz="2352">
                <a:solidFill>
                  <a:srgbClr val="000000"/>
                </a:solidFill>
                <a:latin typeface="Century Gothic Paneuropean Bold"/>
                <a:ea typeface="Century Gothic Paneuropean Bold"/>
                <a:cs typeface="Century Gothic Paneuropean Bold"/>
                <a:sym typeface="Century Gothic Paneuropean Bold"/>
              </a:rPr>
              <a:t>εποχικό μοτίβο</a:t>
            </a:r>
            <a:r>
              <a:rPr lang="en-US" sz="2352">
                <a:solidFill>
                  <a:srgbClr val="000000"/>
                </a:solidFill>
                <a:latin typeface="Century Gothic Paneuropean"/>
                <a:ea typeface="Century Gothic Paneuropean"/>
                <a:cs typeface="Century Gothic Paneuropean"/>
                <a:sym typeface="Century Gothic Paneuropean"/>
              </a:rPr>
              <a:t> (</a:t>
            </a:r>
            <a:r>
              <a:rPr lang="en-US" b="true" sz="2352">
                <a:solidFill>
                  <a:srgbClr val="000000"/>
                </a:solidFill>
                <a:latin typeface="Century Gothic Paneuropean Bold"/>
                <a:ea typeface="Century Gothic Paneuropean Bold"/>
                <a:cs typeface="Century Gothic Paneuropean Bold"/>
                <a:sym typeface="Century Gothic Paneuropean Bold"/>
              </a:rPr>
              <a:t>Seasonal</a:t>
            </a:r>
            <a:r>
              <a:rPr lang="en-US" sz="2352">
                <a:solidFill>
                  <a:srgbClr val="000000"/>
                </a:solidFill>
                <a:latin typeface="Century Gothic Paneuropean"/>
                <a:ea typeface="Century Gothic Paneuropean"/>
                <a:cs typeface="Century Gothic Paneuropean"/>
                <a:sym typeface="Century Gothic Paneuropean"/>
              </a:rPr>
              <a:t>) δείχνει ότι υπάρχουν </a:t>
            </a:r>
            <a:r>
              <a:rPr lang="en-US" b="true" sz="2352">
                <a:solidFill>
                  <a:srgbClr val="000000"/>
                </a:solidFill>
                <a:latin typeface="Century Gothic Paneuropean Bold"/>
                <a:ea typeface="Century Gothic Paneuropean Bold"/>
                <a:cs typeface="Century Gothic Paneuropean Bold"/>
                <a:sym typeface="Century Gothic Paneuropean Bold"/>
              </a:rPr>
              <a:t>περιοδικές διακυμάνσεις</a:t>
            </a:r>
            <a:r>
              <a:rPr lang="en-US" sz="2352">
                <a:solidFill>
                  <a:srgbClr val="000000"/>
                </a:solidFill>
                <a:latin typeface="Century Gothic Paneuropean"/>
                <a:ea typeface="Century Gothic Paneuropean"/>
                <a:cs typeface="Century Gothic Paneuropean"/>
                <a:sym typeface="Century Gothic Paneuropean"/>
              </a:rPr>
              <a:t>.</a:t>
            </a:r>
          </a:p>
          <a:p>
            <a:pPr algn="just">
              <a:lnSpc>
                <a:spcPts val="2752"/>
              </a:lnSpc>
            </a:pPr>
          </a:p>
          <a:p>
            <a:pPr algn="just" marL="507865" indent="-253932" lvl="1">
              <a:lnSpc>
                <a:spcPts val="2752"/>
              </a:lnSpc>
              <a:buFont typeface="Arial"/>
              <a:buChar char="•"/>
            </a:pPr>
            <a:r>
              <a:rPr lang="en-US" sz="2352">
                <a:solidFill>
                  <a:srgbClr val="000000"/>
                </a:solidFill>
                <a:latin typeface="Century Gothic Paneuropean"/>
                <a:ea typeface="Century Gothic Paneuropean"/>
                <a:cs typeface="Century Gothic Paneuropean"/>
                <a:sym typeface="Century Gothic Paneuropean"/>
              </a:rPr>
              <a:t>Τα  </a:t>
            </a:r>
            <a:r>
              <a:rPr lang="en-US" b="true" sz="2352">
                <a:solidFill>
                  <a:srgbClr val="000000"/>
                </a:solidFill>
                <a:latin typeface="Century Gothic Paneuropean Bold"/>
                <a:ea typeface="Century Gothic Paneuropean Bold"/>
                <a:cs typeface="Century Gothic Paneuropean Bold"/>
                <a:sym typeface="Century Gothic Paneuropean Bold"/>
              </a:rPr>
              <a:t>residuals (Resid) περιέχουν ακραίες τιμές</a:t>
            </a:r>
            <a:r>
              <a:rPr lang="en-US" sz="2352">
                <a:solidFill>
                  <a:srgbClr val="000000"/>
                </a:solidFill>
                <a:latin typeface="Century Gothic Paneuropean"/>
                <a:ea typeface="Century Gothic Paneuropean"/>
                <a:cs typeface="Century Gothic Paneuropean"/>
                <a:sym typeface="Century Gothic Paneuropean"/>
              </a:rPr>
              <a:t>, που μπορεί να επηρεάσουν την ακρίβεια του μοντέλου και απαιτούν διαχείριση.</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ED3E1"/>
        </a:solidFill>
      </p:bgPr>
    </p:bg>
    <p:spTree>
      <p:nvGrpSpPr>
        <p:cNvPr id="1" name=""/>
        <p:cNvGrpSpPr/>
        <p:nvPr/>
      </p:nvGrpSpPr>
      <p:grpSpPr>
        <a:xfrm>
          <a:off x="0" y="0"/>
          <a:ext cx="0" cy="0"/>
          <a:chOff x="0" y="0"/>
          <a:chExt cx="0" cy="0"/>
        </a:xfrm>
      </p:grpSpPr>
      <p:sp>
        <p:nvSpPr>
          <p:cNvPr name="Freeform 2" id="2"/>
          <p:cNvSpPr/>
          <p:nvPr/>
        </p:nvSpPr>
        <p:spPr>
          <a:xfrm flipH="false" flipV="false" rot="0">
            <a:off x="0" y="-1903398"/>
            <a:ext cx="7256798" cy="4952765"/>
          </a:xfrm>
          <a:custGeom>
            <a:avLst/>
            <a:gdLst/>
            <a:ahLst/>
            <a:cxnLst/>
            <a:rect r="r" b="b" t="t" l="l"/>
            <a:pathLst>
              <a:path h="4952765" w="7256798">
                <a:moveTo>
                  <a:pt x="0" y="0"/>
                </a:moveTo>
                <a:lnTo>
                  <a:pt x="7256798" y="0"/>
                </a:lnTo>
                <a:lnTo>
                  <a:pt x="7256798" y="4952765"/>
                </a:lnTo>
                <a:lnTo>
                  <a:pt x="0" y="49527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4374" y="3931239"/>
            <a:ext cx="8173348" cy="6211744"/>
          </a:xfrm>
          <a:custGeom>
            <a:avLst/>
            <a:gdLst/>
            <a:ahLst/>
            <a:cxnLst/>
            <a:rect r="r" b="b" t="t" l="l"/>
            <a:pathLst>
              <a:path h="6211744" w="8173348">
                <a:moveTo>
                  <a:pt x="0" y="0"/>
                </a:moveTo>
                <a:lnTo>
                  <a:pt x="8173348" y="0"/>
                </a:lnTo>
                <a:lnTo>
                  <a:pt x="8173348" y="6211744"/>
                </a:lnTo>
                <a:lnTo>
                  <a:pt x="0" y="6211744"/>
                </a:lnTo>
                <a:lnTo>
                  <a:pt x="0" y="0"/>
                </a:lnTo>
                <a:close/>
              </a:path>
            </a:pathLst>
          </a:custGeom>
          <a:blipFill>
            <a:blip r:embed="rId4"/>
            <a:stretch>
              <a:fillRect l="0" t="0" r="0" b="0"/>
            </a:stretch>
          </a:blipFill>
        </p:spPr>
      </p:sp>
      <p:sp>
        <p:nvSpPr>
          <p:cNvPr name="Freeform 4" id="4"/>
          <p:cNvSpPr/>
          <p:nvPr/>
        </p:nvSpPr>
        <p:spPr>
          <a:xfrm flipH="false" flipV="false" rot="0">
            <a:off x="9282011" y="3931239"/>
            <a:ext cx="7977289" cy="5753620"/>
          </a:xfrm>
          <a:custGeom>
            <a:avLst/>
            <a:gdLst/>
            <a:ahLst/>
            <a:cxnLst/>
            <a:rect r="r" b="b" t="t" l="l"/>
            <a:pathLst>
              <a:path h="5753620" w="7977289">
                <a:moveTo>
                  <a:pt x="0" y="0"/>
                </a:moveTo>
                <a:lnTo>
                  <a:pt x="7977289" y="0"/>
                </a:lnTo>
                <a:lnTo>
                  <a:pt x="7977289" y="5753620"/>
                </a:lnTo>
                <a:lnTo>
                  <a:pt x="0" y="5753620"/>
                </a:lnTo>
                <a:lnTo>
                  <a:pt x="0" y="0"/>
                </a:lnTo>
                <a:close/>
              </a:path>
            </a:pathLst>
          </a:custGeom>
          <a:blipFill>
            <a:blip r:embed="rId5"/>
            <a:stretch>
              <a:fillRect l="0" t="0" r="0" b="0"/>
            </a:stretch>
          </a:blipFill>
        </p:spPr>
      </p:sp>
      <p:sp>
        <p:nvSpPr>
          <p:cNvPr name="TextBox 5" id="5"/>
          <p:cNvSpPr txBox="true"/>
          <p:nvPr/>
        </p:nvSpPr>
        <p:spPr>
          <a:xfrm rot="0">
            <a:off x="7256798" y="506310"/>
            <a:ext cx="10607710" cy="3171948"/>
          </a:xfrm>
          <a:prstGeom prst="rect">
            <a:avLst/>
          </a:prstGeom>
        </p:spPr>
        <p:txBody>
          <a:bodyPr anchor="t" rtlCol="false" tIns="0" lIns="0" bIns="0" rIns="0">
            <a:spAutoFit/>
          </a:bodyPr>
          <a:lstStyle/>
          <a:p>
            <a:pPr algn="just">
              <a:lnSpc>
                <a:spcPts val="3648"/>
              </a:lnSpc>
            </a:pPr>
            <a:r>
              <a:rPr lang="en-US" sz="2416">
                <a:solidFill>
                  <a:srgbClr val="000000"/>
                </a:solidFill>
                <a:latin typeface="Century Gothic Paneuropean"/>
                <a:ea typeface="Century Gothic Paneuropean"/>
                <a:cs typeface="Century Gothic Paneuropean"/>
                <a:sym typeface="Century Gothic Paneuropean"/>
              </a:rPr>
              <a:t>Τέλος, υπολογίζουμε τη </a:t>
            </a:r>
            <a:r>
              <a:rPr lang="en-US" b="true" sz="2416">
                <a:solidFill>
                  <a:srgbClr val="000000"/>
                </a:solidFill>
                <a:latin typeface="Century Gothic Paneuropean Bold"/>
                <a:ea typeface="Century Gothic Paneuropean Bold"/>
                <a:cs typeface="Century Gothic Paneuropean Bold"/>
                <a:sym typeface="Century Gothic Paneuropean Bold"/>
              </a:rPr>
              <a:t>συσχέτιση</a:t>
            </a:r>
            <a:r>
              <a:rPr lang="en-US" sz="2416">
                <a:solidFill>
                  <a:srgbClr val="000000"/>
                </a:solidFill>
                <a:latin typeface="Century Gothic Paneuropean"/>
                <a:ea typeface="Century Gothic Paneuropean"/>
                <a:cs typeface="Century Gothic Paneuropean"/>
                <a:sym typeface="Century Gothic Paneuropean"/>
              </a:rPr>
              <a:t> (correlation) των </a:t>
            </a:r>
            <a:r>
              <a:rPr lang="en-US" b="true" sz="2416">
                <a:solidFill>
                  <a:srgbClr val="000000"/>
                </a:solidFill>
                <a:latin typeface="Century Gothic Paneuropean Bold"/>
                <a:ea typeface="Century Gothic Paneuropean Bold"/>
                <a:cs typeface="Century Gothic Paneuropean Bold"/>
                <a:sym typeface="Century Gothic Paneuropean Bold"/>
              </a:rPr>
              <a:t>input features</a:t>
            </a:r>
            <a:r>
              <a:rPr lang="en-US" sz="2416">
                <a:solidFill>
                  <a:srgbClr val="000000"/>
                </a:solidFill>
                <a:latin typeface="Century Gothic Paneuropean"/>
                <a:ea typeface="Century Gothic Paneuropean"/>
                <a:cs typeface="Century Gothic Paneuropean"/>
                <a:sym typeface="Century Gothic Paneuropean"/>
              </a:rPr>
              <a:t> με το </a:t>
            </a:r>
            <a:r>
              <a:rPr lang="en-US" b="true" sz="2416">
                <a:solidFill>
                  <a:srgbClr val="000000"/>
                </a:solidFill>
                <a:latin typeface="Century Gothic Paneuropean Bold"/>
                <a:ea typeface="Century Gothic Paneuropean Bold"/>
                <a:cs typeface="Century Gothic Paneuropean Bold"/>
                <a:sym typeface="Century Gothic Paneuropean Bold"/>
              </a:rPr>
              <a:t>target</a:t>
            </a:r>
            <a:r>
              <a:rPr lang="en-US" sz="2416">
                <a:solidFill>
                  <a:srgbClr val="000000"/>
                </a:solidFill>
                <a:latin typeface="Century Gothic Paneuropean"/>
                <a:ea typeface="Century Gothic Paneuropean"/>
                <a:cs typeface="Century Gothic Paneuropean"/>
                <a:sym typeface="Century Gothic Paneuropean"/>
              </a:rPr>
              <a:t> (DL_bitrate) προκειμένου να αξιολογήσουμε ποια features προσφέρουν περισσότερη πληροφορία για την πρόβλεψη. Ως μετρική έχει χρησιμοποιηθεί η </a:t>
            </a:r>
            <a:r>
              <a:rPr lang="en-US" b="true" sz="2416">
                <a:solidFill>
                  <a:srgbClr val="000000"/>
                </a:solidFill>
                <a:latin typeface="Century Gothic Paneuropean Bold"/>
                <a:ea typeface="Century Gothic Paneuropean Bold"/>
                <a:cs typeface="Century Gothic Paneuropean Bold"/>
                <a:sym typeface="Century Gothic Paneuropean Bold"/>
              </a:rPr>
              <a:t>Kendall Tau</a:t>
            </a:r>
            <a:r>
              <a:rPr lang="en-US" sz="2416">
                <a:solidFill>
                  <a:srgbClr val="000000"/>
                </a:solidFill>
                <a:latin typeface="Century Gothic Paneuropean"/>
                <a:ea typeface="Century Gothic Paneuropean"/>
                <a:cs typeface="Century Gothic Paneuropean"/>
                <a:sym typeface="Century Gothic Paneuropean"/>
              </a:rPr>
              <a:t>, η οποία καταγράφει καλά τις μη-γραμμικές μονοτονικές σχέσεις. Τα αποτελέσματα αυτά μπορούμε να τα αξιοποιήσουμε και αργότερα για την αξιολόγηση των αποτελεσμάτων που επιστρέφει το XAI.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grpSp>
        <p:nvGrpSpPr>
          <p:cNvPr name="Group 2" id="2"/>
          <p:cNvGrpSpPr/>
          <p:nvPr/>
        </p:nvGrpSpPr>
        <p:grpSpPr>
          <a:xfrm rot="0">
            <a:off x="0" y="0"/>
            <a:ext cx="7152527" cy="10287000"/>
            <a:chOff x="0" y="0"/>
            <a:chExt cx="1397425" cy="2009822"/>
          </a:xfrm>
        </p:grpSpPr>
        <p:sp>
          <p:nvSpPr>
            <p:cNvPr name="Freeform 3" id="3"/>
            <p:cNvSpPr/>
            <p:nvPr/>
          </p:nvSpPr>
          <p:spPr>
            <a:xfrm flipH="false" flipV="false" rot="0">
              <a:off x="0" y="0"/>
              <a:ext cx="1397425" cy="2009822"/>
            </a:xfrm>
            <a:custGeom>
              <a:avLst/>
              <a:gdLst/>
              <a:ahLst/>
              <a:cxnLst/>
              <a:rect r="r" b="b" t="t" l="l"/>
              <a:pathLst>
                <a:path h="2009822" w="1397425">
                  <a:moveTo>
                    <a:pt x="0" y="0"/>
                  </a:moveTo>
                  <a:lnTo>
                    <a:pt x="1397425" y="0"/>
                  </a:lnTo>
                  <a:lnTo>
                    <a:pt x="1397425" y="2009822"/>
                  </a:lnTo>
                  <a:lnTo>
                    <a:pt x="0" y="2009822"/>
                  </a:lnTo>
                  <a:close/>
                </a:path>
              </a:pathLst>
            </a:custGeom>
            <a:solidFill>
              <a:srgbClr val="927FA2"/>
            </a:solidFill>
          </p:spPr>
        </p:sp>
        <p:sp>
          <p:nvSpPr>
            <p:cNvPr name="TextBox 4" id="4"/>
            <p:cNvSpPr txBox="true"/>
            <p:nvPr/>
          </p:nvSpPr>
          <p:spPr>
            <a:xfrm>
              <a:off x="0" y="-47625"/>
              <a:ext cx="1397425" cy="2057447"/>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1439701" y="-1193083"/>
            <a:ext cx="8592227" cy="5864195"/>
          </a:xfrm>
          <a:custGeom>
            <a:avLst/>
            <a:gdLst/>
            <a:ahLst/>
            <a:cxnLst/>
            <a:rect r="r" b="b" t="t" l="l"/>
            <a:pathLst>
              <a:path h="5864195" w="8592227">
                <a:moveTo>
                  <a:pt x="0" y="0"/>
                </a:moveTo>
                <a:lnTo>
                  <a:pt x="8592228" y="0"/>
                </a:lnTo>
                <a:lnTo>
                  <a:pt x="8592228" y="5864195"/>
                </a:lnTo>
                <a:lnTo>
                  <a:pt x="0" y="5864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203874" y="1028700"/>
            <a:ext cx="9055426" cy="9382302"/>
          </a:xfrm>
          <a:prstGeom prst="rect">
            <a:avLst/>
          </a:prstGeom>
        </p:spPr>
        <p:txBody>
          <a:bodyPr anchor="t" rtlCol="false" tIns="0" lIns="0" bIns="0" rIns="0">
            <a:spAutoFit/>
          </a:bodyPr>
          <a:lstStyle/>
          <a:p>
            <a:pPr algn="just" marL="504903" indent="-252452" lvl="1">
              <a:lnSpc>
                <a:spcPts val="2806"/>
              </a:lnSpc>
              <a:buFont typeface="Arial"/>
              <a:buChar char="•"/>
            </a:pPr>
            <a:r>
              <a:rPr lang="en-US" sz="2338">
                <a:solidFill>
                  <a:srgbClr val="000000"/>
                </a:solidFill>
                <a:latin typeface="Century Gothic Paneuropean"/>
                <a:ea typeface="Century Gothic Paneuropean"/>
                <a:cs typeface="Century Gothic Paneuropean"/>
                <a:sym typeface="Century Gothic Paneuropean"/>
              </a:rPr>
              <a:t>Για να ενοποιήσουμε τα δεδομένα από τους διαφορετικούς φακέλους σε ένα ενιαίο CSV αρχείο, ήταν σημαντικό να διατηρήσουμε την πληροφορία που αντιπροσωπεύει τις συνθήκες καταγραφής. Δεδομένου ότι το όνομα κάθε φακέλου υποδήλωνε το είδος της κίνησης (περπάτημα, αυτοκίνητο, τρένο, λεωφορείο, στάσιμο ) δημιουργήσαμε μια νέα στήλη με την ονομασία </a:t>
            </a:r>
            <a:r>
              <a:rPr lang="en-US" b="true" sz="2338">
                <a:solidFill>
                  <a:srgbClr val="000000"/>
                </a:solidFill>
                <a:latin typeface="Century Gothic Paneuropean Bold"/>
                <a:ea typeface="Century Gothic Paneuropean Bold"/>
                <a:cs typeface="Century Gothic Paneuropean Bold"/>
                <a:sym typeface="Century Gothic Paneuropean Bold"/>
              </a:rPr>
              <a:t>scenario</a:t>
            </a:r>
            <a:r>
              <a:rPr lang="en-US" sz="2338">
                <a:solidFill>
                  <a:srgbClr val="000000"/>
                </a:solidFill>
                <a:latin typeface="Century Gothic Paneuropean"/>
                <a:ea typeface="Century Gothic Paneuropean"/>
                <a:cs typeface="Century Gothic Paneuropean"/>
                <a:sym typeface="Century Gothic Paneuropean"/>
              </a:rPr>
              <a:t>.</a:t>
            </a:r>
          </a:p>
          <a:p>
            <a:pPr algn="just">
              <a:lnSpc>
                <a:spcPts val="2806"/>
              </a:lnSpc>
            </a:pPr>
          </a:p>
          <a:p>
            <a:pPr algn="just" marL="504903" indent="-252452" lvl="1">
              <a:lnSpc>
                <a:spcPts val="2806"/>
              </a:lnSpc>
              <a:buFont typeface="Arial"/>
              <a:buChar char="•"/>
            </a:pPr>
            <a:r>
              <a:rPr lang="en-US" sz="2338">
                <a:solidFill>
                  <a:srgbClr val="000000"/>
                </a:solidFill>
                <a:latin typeface="Century Gothic Paneuropean"/>
                <a:ea typeface="Century Gothic Paneuropean"/>
                <a:cs typeface="Century Gothic Paneuropean"/>
                <a:sym typeface="Century Gothic Paneuropean"/>
              </a:rPr>
              <a:t>Eξαλείψαμε τυχόν διπλότυπες εγγραφές χρησιμοποιώντας τη μέθοδο </a:t>
            </a:r>
            <a:r>
              <a:rPr lang="en-US" b="true" sz="2338">
                <a:solidFill>
                  <a:srgbClr val="000000"/>
                </a:solidFill>
                <a:latin typeface="Century Gothic Paneuropean Bold"/>
                <a:ea typeface="Century Gothic Paneuropean Bold"/>
                <a:cs typeface="Century Gothic Paneuropean Bold"/>
                <a:sym typeface="Century Gothic Paneuropean Bold"/>
              </a:rPr>
              <a:t>drop_duplicates( )</a:t>
            </a:r>
            <a:r>
              <a:rPr lang="en-US" sz="2338">
                <a:solidFill>
                  <a:srgbClr val="000000"/>
                </a:solidFill>
                <a:latin typeface="Century Gothic Paneuropean"/>
                <a:ea typeface="Century Gothic Paneuropean"/>
                <a:cs typeface="Century Gothic Paneuropean"/>
                <a:sym typeface="Century Gothic Paneuropean"/>
              </a:rPr>
              <a:t> ώστε να διατηρήσουμε μοναδικές εγγραφές.</a:t>
            </a:r>
          </a:p>
          <a:p>
            <a:pPr algn="just">
              <a:lnSpc>
                <a:spcPts val="2806"/>
              </a:lnSpc>
            </a:pPr>
          </a:p>
          <a:p>
            <a:pPr algn="just" marL="504903" indent="-252452" lvl="1">
              <a:lnSpc>
                <a:spcPts val="2806"/>
              </a:lnSpc>
              <a:buFont typeface="Arial"/>
              <a:buChar char="•"/>
            </a:pPr>
            <a:r>
              <a:rPr lang="en-US" sz="2338">
                <a:solidFill>
                  <a:srgbClr val="000000"/>
                </a:solidFill>
                <a:latin typeface="Century Gothic Paneuropean"/>
                <a:ea typeface="Century Gothic Paneuropean"/>
                <a:cs typeface="Century Gothic Paneuropean"/>
                <a:sym typeface="Century Gothic Paneuropean"/>
              </a:rPr>
              <a:t>Aφαιρέσαμε αχρείαστες στήλες όπως </a:t>
            </a:r>
            <a:r>
              <a:rPr lang="en-US" b="true" sz="2338">
                <a:solidFill>
                  <a:srgbClr val="000000"/>
                </a:solidFill>
                <a:latin typeface="Century Gothic Paneuropean Bold"/>
                <a:ea typeface="Century Gothic Paneuropean Bold"/>
                <a:cs typeface="Century Gothic Paneuropean Bold"/>
                <a:sym typeface="Century Gothic Paneuropean Bold"/>
              </a:rPr>
              <a:t>Longitude</a:t>
            </a:r>
            <a:r>
              <a:rPr lang="en-US" sz="2338">
                <a:solidFill>
                  <a:srgbClr val="000000"/>
                </a:solidFill>
                <a:latin typeface="Century Gothic Paneuropean"/>
                <a:ea typeface="Century Gothic Paneuropean"/>
                <a:cs typeface="Century Gothic Paneuropean"/>
                <a:sym typeface="Century Gothic Paneuropean"/>
              </a:rPr>
              <a:t>, </a:t>
            </a:r>
            <a:r>
              <a:rPr lang="en-US" b="true" sz="2338">
                <a:solidFill>
                  <a:srgbClr val="000000"/>
                </a:solidFill>
                <a:latin typeface="Century Gothic Paneuropean Bold"/>
                <a:ea typeface="Century Gothic Paneuropean Bold"/>
                <a:cs typeface="Century Gothic Paneuropean Bold"/>
                <a:sym typeface="Century Gothic Paneuropean Bold"/>
              </a:rPr>
              <a:t>Latitude</a:t>
            </a:r>
            <a:r>
              <a:rPr lang="en-US" sz="2338">
                <a:solidFill>
                  <a:srgbClr val="000000"/>
                </a:solidFill>
                <a:latin typeface="Century Gothic Paneuropean"/>
                <a:ea typeface="Century Gothic Paneuropean"/>
                <a:cs typeface="Century Gothic Paneuropean"/>
                <a:sym typeface="Century Gothic Paneuropean"/>
              </a:rPr>
              <a:t>, </a:t>
            </a:r>
            <a:r>
              <a:rPr lang="en-US" b="true" sz="2338">
                <a:solidFill>
                  <a:srgbClr val="000000"/>
                </a:solidFill>
                <a:latin typeface="Century Gothic Paneuropean Bold"/>
                <a:ea typeface="Century Gothic Paneuropean Bold"/>
                <a:cs typeface="Century Gothic Paneuropean Bold"/>
                <a:sym typeface="Century Gothic Paneuropean Bold"/>
              </a:rPr>
              <a:t>ServingCell_Lon</a:t>
            </a:r>
            <a:r>
              <a:rPr lang="en-US" sz="2338">
                <a:solidFill>
                  <a:srgbClr val="000000"/>
                </a:solidFill>
                <a:latin typeface="Century Gothic Paneuropean"/>
                <a:ea typeface="Century Gothic Paneuropean"/>
                <a:cs typeface="Century Gothic Paneuropean"/>
                <a:sym typeface="Century Gothic Paneuropean"/>
              </a:rPr>
              <a:t>, </a:t>
            </a:r>
            <a:r>
              <a:rPr lang="en-US" b="true" sz="2338">
                <a:solidFill>
                  <a:srgbClr val="000000"/>
                </a:solidFill>
                <a:latin typeface="Century Gothic Paneuropean Bold"/>
                <a:ea typeface="Century Gothic Paneuropean Bold"/>
                <a:cs typeface="Century Gothic Paneuropean Bold"/>
                <a:sym typeface="Century Gothic Paneuropean Bold"/>
              </a:rPr>
              <a:t>ServingCell_Lat,</a:t>
            </a:r>
            <a:r>
              <a:rPr lang="en-US" sz="2338">
                <a:solidFill>
                  <a:srgbClr val="000000"/>
                </a:solidFill>
                <a:latin typeface="Century Gothic Paneuropean"/>
                <a:ea typeface="Century Gothic Paneuropean"/>
                <a:cs typeface="Century Gothic Paneuropean"/>
                <a:sym typeface="Century Gothic Paneuropean"/>
              </a:rPr>
              <a:t> καθώς σχετίζονται με τις γεωγραφικές συντεταγμένες της κινητής συσκευής και του σταθμού βάσης και δεν περιέχουν χρήσιμες  πληροφορίες για την πρόβλεψη του downlink bitrate. Άλλωστε η ίδια πληροφορία αποτυπώνεται και στη στήλη </a:t>
            </a:r>
            <a:r>
              <a:rPr lang="en-US" b="true" sz="2338">
                <a:solidFill>
                  <a:srgbClr val="000000"/>
                </a:solidFill>
                <a:latin typeface="Century Gothic Paneuropean Bold"/>
                <a:ea typeface="Century Gothic Paneuropean Bold"/>
                <a:cs typeface="Century Gothic Paneuropean Bold"/>
                <a:sym typeface="Century Gothic Paneuropean Bold"/>
              </a:rPr>
              <a:t>ServingCell_Distance </a:t>
            </a:r>
            <a:r>
              <a:rPr lang="en-US" sz="2338">
                <a:solidFill>
                  <a:srgbClr val="000000"/>
                </a:solidFill>
                <a:latin typeface="Century Gothic Paneuropean"/>
                <a:ea typeface="Century Gothic Paneuropean"/>
                <a:cs typeface="Century Gothic Paneuropean"/>
                <a:sym typeface="Century Gothic Paneuropean"/>
              </a:rPr>
              <a:t>που μετράει την απόσταση ανάμεσά τους. Η αφαίρεσή τους συμβάλλει ακόμα στη μείωση της πολυπλοκότητας του dataset.</a:t>
            </a:r>
          </a:p>
          <a:p>
            <a:pPr algn="just">
              <a:lnSpc>
                <a:spcPts val="2806"/>
              </a:lnSpc>
            </a:pPr>
          </a:p>
          <a:p>
            <a:pPr algn="just" marL="504903" indent="-252452" lvl="1">
              <a:lnSpc>
                <a:spcPts val="2806"/>
              </a:lnSpc>
              <a:buFont typeface="Arial"/>
              <a:buChar char="•"/>
            </a:pPr>
            <a:r>
              <a:rPr lang="en-US" sz="2338">
                <a:solidFill>
                  <a:srgbClr val="000000"/>
                </a:solidFill>
                <a:latin typeface="Century Gothic Paneuropean"/>
                <a:ea typeface="Century Gothic Paneuropean"/>
                <a:cs typeface="Century Gothic Paneuropean"/>
                <a:sym typeface="Century Gothic Paneuropean"/>
              </a:rPr>
              <a:t>Ταξινομήσαμε τα δεδομένα σε αύξουσα χρονολογική σειρά.</a:t>
            </a:r>
          </a:p>
          <a:p>
            <a:pPr algn="ctr">
              <a:lnSpc>
                <a:spcPts val="2806"/>
              </a:lnSpc>
              <a:spcBef>
                <a:spcPct val="0"/>
              </a:spcBef>
            </a:pPr>
          </a:p>
          <a:p>
            <a:pPr algn="ctr">
              <a:lnSpc>
                <a:spcPts val="2806"/>
              </a:lnSpc>
              <a:spcBef>
                <a:spcPct val="0"/>
              </a:spcBef>
            </a:pPr>
          </a:p>
          <a:p>
            <a:pPr algn="ctr">
              <a:lnSpc>
                <a:spcPts val="2806"/>
              </a:lnSpc>
              <a:spcBef>
                <a:spcPct val="0"/>
              </a:spcBef>
            </a:pPr>
          </a:p>
          <a:p>
            <a:pPr algn="ctr">
              <a:lnSpc>
                <a:spcPts val="2806"/>
              </a:lnSpc>
              <a:spcBef>
                <a:spcPct val="0"/>
              </a:spcBef>
            </a:pPr>
          </a:p>
        </p:txBody>
      </p:sp>
      <p:sp>
        <p:nvSpPr>
          <p:cNvPr name="TextBox 7" id="7"/>
          <p:cNvSpPr txBox="true"/>
          <p:nvPr/>
        </p:nvSpPr>
        <p:spPr>
          <a:xfrm rot="0">
            <a:off x="0" y="5153025"/>
            <a:ext cx="7152527" cy="3135229"/>
          </a:xfrm>
          <a:prstGeom prst="rect">
            <a:avLst/>
          </a:prstGeom>
        </p:spPr>
        <p:txBody>
          <a:bodyPr anchor="t" rtlCol="false" tIns="0" lIns="0" bIns="0" rIns="0">
            <a:spAutoFit/>
          </a:bodyPr>
          <a:lstStyle/>
          <a:p>
            <a:pPr algn="ctr">
              <a:lnSpc>
                <a:spcPts val="6272"/>
              </a:lnSpc>
              <a:spcBef>
                <a:spcPct val="0"/>
              </a:spcBef>
            </a:pPr>
            <a:r>
              <a:rPr lang="en-US" b="true" sz="5227">
                <a:solidFill>
                  <a:srgbClr val="000000"/>
                </a:solidFill>
                <a:latin typeface="Century Gothic Paneuropean Bold"/>
                <a:ea typeface="Century Gothic Paneuropean Bold"/>
                <a:cs typeface="Century Gothic Paneuropean Bold"/>
                <a:sym typeface="Century Gothic Paneuropean Bold"/>
              </a:rPr>
              <a:t>2. </a:t>
            </a:r>
            <a:r>
              <a:rPr lang="en-US" b="true" sz="5227">
                <a:solidFill>
                  <a:srgbClr val="000000"/>
                </a:solidFill>
                <a:latin typeface="Century Gothic Paneuropean Bold"/>
                <a:ea typeface="Century Gothic Paneuropean Bold"/>
                <a:cs typeface="Century Gothic Paneuropean Bold"/>
                <a:sym typeface="Century Gothic Paneuropean Bold"/>
              </a:rPr>
              <a:t>Καθαρισμός και Χρονολογική Ταξινόμηση Δεδομένων</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27FA2"/>
        </a:solidFill>
      </p:bgPr>
    </p:bg>
    <p:spTree>
      <p:nvGrpSpPr>
        <p:cNvPr id="1" name=""/>
        <p:cNvGrpSpPr/>
        <p:nvPr/>
      </p:nvGrpSpPr>
      <p:grpSpPr>
        <a:xfrm>
          <a:off x="0" y="0"/>
          <a:ext cx="0" cy="0"/>
          <a:chOff x="0" y="0"/>
          <a:chExt cx="0" cy="0"/>
        </a:xfrm>
      </p:grpSpPr>
      <p:sp>
        <p:nvSpPr>
          <p:cNvPr name="TextBox 2" id="2"/>
          <p:cNvSpPr txBox="true"/>
          <p:nvPr/>
        </p:nvSpPr>
        <p:spPr>
          <a:xfrm rot="0">
            <a:off x="3503579" y="962025"/>
            <a:ext cx="13557206" cy="2685479"/>
          </a:xfrm>
          <a:prstGeom prst="rect">
            <a:avLst/>
          </a:prstGeom>
        </p:spPr>
        <p:txBody>
          <a:bodyPr anchor="t" rtlCol="false" tIns="0" lIns="0" bIns="0" rIns="0">
            <a:spAutoFit/>
          </a:bodyPr>
          <a:lstStyle/>
          <a:p>
            <a:pPr algn="l" marL="0" indent="0" lvl="0">
              <a:lnSpc>
                <a:spcPts val="10783"/>
              </a:lnSpc>
            </a:pPr>
            <a:r>
              <a:rPr lang="en-US" b="true" sz="8294">
                <a:solidFill>
                  <a:srgbClr val="000000"/>
                </a:solidFill>
                <a:latin typeface="Century Gothic Paneuropean Bold"/>
                <a:ea typeface="Century Gothic Paneuropean Bold"/>
                <a:cs typeface="Century Gothic Paneuropean Bold"/>
                <a:sym typeface="Century Gothic Paneuropean Bold"/>
              </a:rPr>
              <a:t>3</a:t>
            </a:r>
            <a:r>
              <a:rPr lang="en-US" b="true" sz="8294">
                <a:solidFill>
                  <a:srgbClr val="000000"/>
                </a:solidFill>
                <a:latin typeface="Century Gothic Paneuropean Bold"/>
                <a:ea typeface="Century Gothic Paneuropean Bold"/>
                <a:cs typeface="Century Gothic Paneuropean Bold"/>
                <a:sym typeface="Century Gothic Paneuropean Bold"/>
              </a:rPr>
              <a:t>.Διαχείριση Αριθμητικών Χαρακτηριστικών</a:t>
            </a:r>
          </a:p>
        </p:txBody>
      </p:sp>
      <p:sp>
        <p:nvSpPr>
          <p:cNvPr name="TextBox 3" id="3"/>
          <p:cNvSpPr txBox="true"/>
          <p:nvPr/>
        </p:nvSpPr>
        <p:spPr>
          <a:xfrm rot="0">
            <a:off x="3503579" y="5076825"/>
            <a:ext cx="14162327" cy="1371600"/>
          </a:xfrm>
          <a:prstGeom prst="rect">
            <a:avLst/>
          </a:prstGeom>
        </p:spPr>
        <p:txBody>
          <a:bodyPr anchor="t" rtlCol="false" tIns="0" lIns="0" bIns="0" rIns="0">
            <a:spAutoFit/>
          </a:bodyPr>
          <a:lstStyle/>
          <a:p>
            <a:pPr algn="just" marL="0" indent="0" lvl="0">
              <a:lnSpc>
                <a:spcPts val="3749"/>
              </a:lnSpc>
            </a:pPr>
            <a:r>
              <a:rPr lang="en-US" b="true" sz="2499">
                <a:solidFill>
                  <a:srgbClr val="000000"/>
                </a:solidFill>
                <a:latin typeface="Century Gothic Paneuropean Bold"/>
                <a:ea typeface="Century Gothic Paneuropean Bold"/>
                <a:cs typeface="Century Gothic Paneuropean Bold"/>
                <a:sym typeface="Century Gothic Paneuropean Bold"/>
              </a:rPr>
              <a:t>i. </a:t>
            </a:r>
            <a:r>
              <a:rPr lang="en-US" sz="2499" u="none">
                <a:solidFill>
                  <a:srgbClr val="000000"/>
                </a:solidFill>
                <a:latin typeface="Century Gothic Paneuropean"/>
                <a:ea typeface="Century Gothic Paneuropean"/>
                <a:cs typeface="Century Gothic Paneuropean"/>
                <a:sym typeface="Century Gothic Paneuropean"/>
              </a:rPr>
              <a:t>Δεδομένου ότι ορισμένες στήλες περιείχαν ελλιπείς τιμές, αντικαταστήσαμε τις τιμές </a:t>
            </a:r>
            <a:r>
              <a:rPr lang="en-US" b="true" sz="2499" u="none">
                <a:solidFill>
                  <a:srgbClr val="000000"/>
                </a:solidFill>
                <a:latin typeface="Century Gothic Paneuropean Bold"/>
                <a:ea typeface="Century Gothic Paneuropean Bold"/>
                <a:cs typeface="Century Gothic Paneuropean Bold"/>
                <a:sym typeface="Century Gothic Paneuropean Bold"/>
              </a:rPr>
              <a:t>NULL </a:t>
            </a:r>
            <a:r>
              <a:rPr lang="en-US" sz="2499" u="none">
                <a:solidFill>
                  <a:srgbClr val="000000"/>
                </a:solidFill>
                <a:latin typeface="Century Gothic Paneuropean"/>
                <a:ea typeface="Century Gothic Paneuropean"/>
                <a:cs typeface="Century Gothic Paneuropean"/>
                <a:sym typeface="Century Gothic Paneuropean"/>
              </a:rPr>
              <a:t>με τον </a:t>
            </a:r>
            <a:r>
              <a:rPr lang="en-US" b="true" sz="2499" u="none">
                <a:solidFill>
                  <a:srgbClr val="000000"/>
                </a:solidFill>
                <a:latin typeface="Century Gothic Paneuropean Bold"/>
                <a:ea typeface="Century Gothic Paneuropean Bold"/>
                <a:cs typeface="Century Gothic Paneuropean Bold"/>
                <a:sym typeface="Century Gothic Paneuropean Bold"/>
              </a:rPr>
              <a:t>μέσο όρο</a:t>
            </a:r>
            <a:r>
              <a:rPr lang="en-US" sz="2499" u="none">
                <a:solidFill>
                  <a:srgbClr val="000000"/>
                </a:solidFill>
                <a:latin typeface="Century Gothic Paneuropean"/>
                <a:ea typeface="Century Gothic Paneuropean"/>
                <a:cs typeface="Century Gothic Paneuropean"/>
                <a:sym typeface="Century Gothic Paneuropean"/>
              </a:rPr>
              <a:t> (mean value) της αντίστοιχης στήλης. Η επιλογή του μέσου όρου ως μεθόδου ελαχιστοποιεί την απώλεια πληροφορίας και διατηρεί την κατανομή των δεδομένων.</a:t>
            </a:r>
          </a:p>
        </p:txBody>
      </p:sp>
      <p:sp>
        <p:nvSpPr>
          <p:cNvPr name="AutoShape 4" id="4"/>
          <p:cNvSpPr/>
          <p:nvPr/>
        </p:nvSpPr>
        <p:spPr>
          <a:xfrm rot="0">
            <a:off x="3503579" y="3926861"/>
            <a:ext cx="993471" cy="167340"/>
          </a:xfrm>
          <a:prstGeom prst="rect">
            <a:avLst/>
          </a:prstGeom>
          <a:solidFill>
            <a:srgbClr val="3C0945"/>
          </a:solidFill>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3C0945"/>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3500"/>
                </a:lnSpc>
              </a:pPr>
            </a:p>
          </p:txBody>
        </p:sp>
      </p:grpSp>
      <p:sp>
        <p:nvSpPr>
          <p:cNvPr name="Freeform 8" id="8"/>
          <p:cNvSpPr/>
          <p:nvPr/>
        </p:nvSpPr>
        <p:spPr>
          <a:xfrm flipH="false" flipV="false" rot="-5400000">
            <a:off x="-1138742" y="4089501"/>
            <a:ext cx="5363585" cy="2748837"/>
          </a:xfrm>
          <a:custGeom>
            <a:avLst/>
            <a:gdLst/>
            <a:ahLst/>
            <a:cxnLst/>
            <a:rect r="r" b="b" t="t" l="l"/>
            <a:pathLst>
              <a:path h="2748837" w="5363585">
                <a:moveTo>
                  <a:pt x="0" y="0"/>
                </a:moveTo>
                <a:lnTo>
                  <a:pt x="5363584" y="0"/>
                </a:lnTo>
                <a:lnTo>
                  <a:pt x="5363584" y="2748837"/>
                </a:lnTo>
                <a:lnTo>
                  <a:pt x="0" y="2748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498143" y="7022144"/>
            <a:ext cx="14167764" cy="1736725"/>
          </a:xfrm>
          <a:prstGeom prst="rect">
            <a:avLst/>
          </a:prstGeom>
        </p:spPr>
        <p:txBody>
          <a:bodyPr anchor="t" rtlCol="false" tIns="0" lIns="0" bIns="0" rIns="0">
            <a:spAutoFit/>
          </a:bodyPr>
          <a:lstStyle/>
          <a:p>
            <a:pPr algn="just">
              <a:lnSpc>
                <a:spcPts val="3500"/>
              </a:lnSpc>
              <a:spcBef>
                <a:spcPct val="0"/>
              </a:spcBef>
            </a:pPr>
            <a:r>
              <a:rPr lang="en-US" b="true" sz="2500">
                <a:solidFill>
                  <a:srgbClr val="000000"/>
                </a:solidFill>
                <a:latin typeface="Century Gothic Paneuropean Bold"/>
                <a:ea typeface="Century Gothic Paneuropean Bold"/>
                <a:cs typeface="Century Gothic Paneuropean Bold"/>
                <a:sym typeface="Century Gothic Paneuropean Bold"/>
              </a:rPr>
              <a:t>ii.</a:t>
            </a:r>
            <a:r>
              <a:rPr lang="en-US" sz="2500">
                <a:solidFill>
                  <a:srgbClr val="000000"/>
                </a:solidFill>
                <a:latin typeface="Century Gothic Paneuropean"/>
                <a:ea typeface="Century Gothic Paneuropean"/>
                <a:cs typeface="Century Gothic Paneuropean"/>
                <a:sym typeface="Century Gothic Paneuropean"/>
              </a:rPr>
              <a:t> Για να κατανοήσουμε τη στατιστική κατανομή των αριθμητικών χαρακτηριστικών, χρησιμοποιήσαμε </a:t>
            </a:r>
            <a:r>
              <a:rPr lang="en-US" b="true" sz="2500">
                <a:solidFill>
                  <a:srgbClr val="000000"/>
                </a:solidFill>
                <a:latin typeface="Century Gothic Paneuropean Bold"/>
                <a:ea typeface="Century Gothic Paneuropean Bold"/>
                <a:cs typeface="Century Gothic Paneuropean Bold"/>
                <a:sym typeface="Century Gothic Paneuropean Bold"/>
              </a:rPr>
              <a:t>Q-Q Plots</a:t>
            </a:r>
            <a:r>
              <a:rPr lang="en-US" sz="2500">
                <a:solidFill>
                  <a:srgbClr val="000000"/>
                </a:solidFill>
                <a:latin typeface="Century Gothic Paneuropean"/>
                <a:ea typeface="Century Gothic Paneuropean"/>
                <a:cs typeface="Century Gothic Paneuropean"/>
                <a:sym typeface="Century Gothic Paneuropean"/>
              </a:rPr>
              <a:t> (Quantile-Quantile Plots). Εφόσον </a:t>
            </a:r>
            <a:r>
              <a:rPr lang="en-US" b="true" sz="2500">
                <a:solidFill>
                  <a:srgbClr val="000000"/>
                </a:solidFill>
                <a:latin typeface="Century Gothic Paneuropean Bold"/>
                <a:ea typeface="Century Gothic Paneuropean Bold"/>
                <a:cs typeface="Century Gothic Paneuropean Bold"/>
                <a:sym typeface="Century Gothic Paneuropean Bold"/>
              </a:rPr>
              <a:t>τα περισσότερα features δεν ακολουθούν κανονική κατανομή </a:t>
            </a:r>
            <a:r>
              <a:rPr lang="en-US" sz="2500">
                <a:solidFill>
                  <a:srgbClr val="000000"/>
                </a:solidFill>
                <a:latin typeface="Century Gothic Paneuropean"/>
                <a:ea typeface="Century Gothic Paneuropean"/>
                <a:cs typeface="Century Gothic Paneuropean"/>
                <a:sym typeface="Century Gothic Paneuropean"/>
              </a:rPr>
              <a:t>επιλέξαμε να αντιμετωπίσουμε τα outliers χρησιμοποιώντας την </a:t>
            </a:r>
            <a:r>
              <a:rPr lang="en-US" b="true" sz="2500">
                <a:solidFill>
                  <a:srgbClr val="000000"/>
                </a:solidFill>
                <a:latin typeface="Century Gothic Paneuropean Bold"/>
                <a:ea typeface="Century Gothic Paneuropean Bold"/>
                <a:cs typeface="Century Gothic Paneuropean Bold"/>
                <a:sym typeface="Century Gothic Paneuropean Bold"/>
              </a:rPr>
              <a:t>IQR Method</a:t>
            </a:r>
            <a:r>
              <a:rPr lang="en-US" sz="2500">
                <a:solidFill>
                  <a:srgbClr val="000000"/>
                </a:solidFill>
                <a:latin typeface="Century Gothic Paneuropean"/>
                <a:ea typeface="Century Gothic Paneuropean"/>
                <a:cs typeface="Century Gothic Paneuropean"/>
                <a:sym typeface="Century Gothic Paneuropean"/>
              </a:rPr>
              <a:t>.</a:t>
            </a:r>
          </a:p>
        </p:txBody>
      </p:sp>
    </p:spTree>
  </p:cSld>
  <p:clrMapOvr>
    <a:masterClrMapping/>
  </p:clrMapOvr>
  <p:transition spd="fast">
    <p:wipe dir="r"/>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5B0C9">
                <a:alpha val="100000"/>
              </a:srgbClr>
            </a:gs>
            <a:gs pos="100000">
              <a:srgbClr val="D2AFBB">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253890" y="2054671"/>
            <a:ext cx="10412329" cy="5791858"/>
          </a:xfrm>
          <a:custGeom>
            <a:avLst/>
            <a:gdLst/>
            <a:ahLst/>
            <a:cxnLst/>
            <a:rect r="r" b="b" t="t" l="l"/>
            <a:pathLst>
              <a:path h="5791858" w="10412329">
                <a:moveTo>
                  <a:pt x="0" y="0"/>
                </a:moveTo>
                <a:lnTo>
                  <a:pt x="10412329" y="0"/>
                </a:lnTo>
                <a:lnTo>
                  <a:pt x="10412329" y="5791858"/>
                </a:lnTo>
                <a:lnTo>
                  <a:pt x="0" y="5791858"/>
                </a:lnTo>
                <a:lnTo>
                  <a:pt x="0" y="0"/>
                </a:lnTo>
                <a:close/>
              </a:path>
            </a:pathLst>
          </a:custGeom>
          <a:blipFill>
            <a:blip r:embed="rId2"/>
            <a:stretch>
              <a:fillRect l="0" t="0" r="0" b="0"/>
            </a:stretch>
          </a:blipFill>
        </p:spPr>
      </p:sp>
      <p:grpSp>
        <p:nvGrpSpPr>
          <p:cNvPr name="Group 3" id="3"/>
          <p:cNvGrpSpPr/>
          <p:nvPr/>
        </p:nvGrpSpPr>
        <p:grpSpPr>
          <a:xfrm rot="0">
            <a:off x="-159131" y="-1426410"/>
            <a:ext cx="18447131" cy="1833511"/>
            <a:chOff x="0" y="0"/>
            <a:chExt cx="4858504" cy="482900"/>
          </a:xfrm>
        </p:grpSpPr>
        <p:sp>
          <p:nvSpPr>
            <p:cNvPr name="Freeform 4" id="4"/>
            <p:cNvSpPr/>
            <p:nvPr/>
          </p:nvSpPr>
          <p:spPr>
            <a:xfrm flipH="false" flipV="false" rot="0">
              <a:off x="0" y="0"/>
              <a:ext cx="4858504" cy="482900"/>
            </a:xfrm>
            <a:custGeom>
              <a:avLst/>
              <a:gdLst/>
              <a:ahLst/>
              <a:cxnLst/>
              <a:rect r="r" b="b" t="t" l="l"/>
              <a:pathLst>
                <a:path h="482900" w="4858504">
                  <a:moveTo>
                    <a:pt x="0" y="0"/>
                  </a:moveTo>
                  <a:lnTo>
                    <a:pt x="4858504" y="0"/>
                  </a:lnTo>
                  <a:lnTo>
                    <a:pt x="4858504" y="482900"/>
                  </a:lnTo>
                  <a:lnTo>
                    <a:pt x="0" y="482900"/>
                  </a:lnTo>
                  <a:close/>
                </a:path>
              </a:pathLst>
            </a:custGeom>
            <a:solidFill>
              <a:srgbClr val="5A426D"/>
            </a:solidFill>
          </p:spPr>
        </p:sp>
        <p:sp>
          <p:nvSpPr>
            <p:cNvPr name="TextBox 5" id="5"/>
            <p:cNvSpPr txBox="true"/>
            <p:nvPr/>
          </p:nvSpPr>
          <p:spPr>
            <a:xfrm>
              <a:off x="0" y="-47625"/>
              <a:ext cx="4858504" cy="530525"/>
            </a:xfrm>
            <a:prstGeom prst="rect">
              <a:avLst/>
            </a:prstGeom>
          </p:spPr>
          <p:txBody>
            <a:bodyPr anchor="ctr" rtlCol="false" tIns="50800" lIns="50800" bIns="50800" rIns="50800"/>
            <a:lstStyle/>
            <a:p>
              <a:pPr algn="ctr">
                <a:lnSpc>
                  <a:spcPts val="3500"/>
                </a:lnSpc>
              </a:pPr>
            </a:p>
          </p:txBody>
        </p:sp>
      </p:grpSp>
      <p:sp>
        <p:nvSpPr>
          <p:cNvPr name="TextBox 6" id="6"/>
          <p:cNvSpPr txBox="true"/>
          <p:nvPr/>
        </p:nvSpPr>
        <p:spPr>
          <a:xfrm rot="0">
            <a:off x="5252109" y="8418026"/>
            <a:ext cx="7714849" cy="850900"/>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000000"/>
                </a:solidFill>
                <a:latin typeface="Century Gothic Paneuropean"/>
                <a:ea typeface="Century Gothic Paneuropean"/>
                <a:cs typeface="Century Gothic Paneuropean"/>
                <a:sym typeface="Century Gothic Paneuropean"/>
              </a:rPr>
              <a:t>Ακολουθεί ενδεικτικά η περίπτωση διόρθωσης των outliers στην μεταβλητή </a:t>
            </a:r>
            <a:r>
              <a:rPr lang="en-US" b="true" sz="2499">
                <a:solidFill>
                  <a:srgbClr val="000000"/>
                </a:solidFill>
                <a:latin typeface="Century Gothic Paneuropean Bold"/>
                <a:ea typeface="Century Gothic Paneuropean Bold"/>
                <a:cs typeface="Century Gothic Paneuropean Bold"/>
                <a:sym typeface="Century Gothic Paneuropean Bold"/>
              </a:rPr>
              <a:t>speed</a:t>
            </a:r>
            <a:r>
              <a:rPr lang="en-US" sz="2499">
                <a:solidFill>
                  <a:srgbClr val="000000"/>
                </a:solidFill>
                <a:latin typeface="Century Gothic Paneuropean"/>
                <a:ea typeface="Century Gothic Paneuropean"/>
                <a:cs typeface="Century Gothic Paneuropean"/>
                <a:sym typeface="Century Gothic Paneuropean"/>
              </a:rPr>
              <a:t>.</a:t>
            </a:r>
          </a:p>
        </p:txBody>
      </p:sp>
      <p:grpSp>
        <p:nvGrpSpPr>
          <p:cNvPr name="Group 7" id="7"/>
          <p:cNvGrpSpPr/>
          <p:nvPr/>
        </p:nvGrpSpPr>
        <p:grpSpPr>
          <a:xfrm rot="5400000">
            <a:off x="-9857554" y="1858187"/>
            <a:ext cx="18447131" cy="2101659"/>
            <a:chOff x="0" y="0"/>
            <a:chExt cx="4858504" cy="553523"/>
          </a:xfrm>
        </p:grpSpPr>
        <p:sp>
          <p:nvSpPr>
            <p:cNvPr name="Freeform 8" id="8"/>
            <p:cNvSpPr/>
            <p:nvPr/>
          </p:nvSpPr>
          <p:spPr>
            <a:xfrm flipH="false" flipV="false" rot="0">
              <a:off x="0" y="0"/>
              <a:ext cx="4858504" cy="553523"/>
            </a:xfrm>
            <a:custGeom>
              <a:avLst/>
              <a:gdLst/>
              <a:ahLst/>
              <a:cxnLst/>
              <a:rect r="r" b="b" t="t" l="l"/>
              <a:pathLst>
                <a:path h="553523" w="4858504">
                  <a:moveTo>
                    <a:pt x="0" y="0"/>
                  </a:moveTo>
                  <a:lnTo>
                    <a:pt x="4858504" y="0"/>
                  </a:lnTo>
                  <a:lnTo>
                    <a:pt x="4858504" y="553523"/>
                  </a:lnTo>
                  <a:lnTo>
                    <a:pt x="0" y="553523"/>
                  </a:lnTo>
                  <a:close/>
                </a:path>
              </a:pathLst>
            </a:custGeom>
            <a:solidFill>
              <a:srgbClr val="5A426D"/>
            </a:solidFill>
          </p:spPr>
        </p:sp>
        <p:sp>
          <p:nvSpPr>
            <p:cNvPr name="TextBox 9" id="9"/>
            <p:cNvSpPr txBox="true"/>
            <p:nvPr/>
          </p:nvSpPr>
          <p:spPr>
            <a:xfrm>
              <a:off x="0" y="-47625"/>
              <a:ext cx="4858504" cy="601148"/>
            </a:xfrm>
            <a:prstGeom prst="rect">
              <a:avLst/>
            </a:prstGeom>
          </p:spPr>
          <p:txBody>
            <a:bodyPr anchor="ctr" rtlCol="false" tIns="50800" lIns="50800" bIns="50800" rIns="50800"/>
            <a:lstStyle/>
            <a:p>
              <a:pPr algn="ctr">
                <a:lnSpc>
                  <a:spcPts val="3500"/>
                </a:lnSpc>
              </a:pPr>
            </a:p>
          </p:txBody>
        </p:sp>
      </p:grpSp>
      <p:grpSp>
        <p:nvGrpSpPr>
          <p:cNvPr name="Group 10" id="10"/>
          <p:cNvGrpSpPr/>
          <p:nvPr/>
        </p:nvGrpSpPr>
        <p:grpSpPr>
          <a:xfrm rot="5400000">
            <a:off x="8391851" y="4652889"/>
            <a:ext cx="5244061" cy="47625"/>
            <a:chOff x="0" y="0"/>
            <a:chExt cx="1381152" cy="12543"/>
          </a:xfrm>
        </p:grpSpPr>
        <p:sp>
          <p:nvSpPr>
            <p:cNvPr name="Freeform 11" id="11"/>
            <p:cNvSpPr/>
            <p:nvPr/>
          </p:nvSpPr>
          <p:spPr>
            <a:xfrm flipH="false" flipV="false" rot="0">
              <a:off x="0" y="0"/>
              <a:ext cx="1381152" cy="12543"/>
            </a:xfrm>
            <a:custGeom>
              <a:avLst/>
              <a:gdLst/>
              <a:ahLst/>
              <a:cxnLst/>
              <a:rect r="r" b="b" t="t" l="l"/>
              <a:pathLst>
                <a:path h="12543" w="1381152">
                  <a:moveTo>
                    <a:pt x="0" y="0"/>
                  </a:moveTo>
                  <a:lnTo>
                    <a:pt x="1381152" y="0"/>
                  </a:lnTo>
                  <a:lnTo>
                    <a:pt x="1381152" y="12543"/>
                  </a:lnTo>
                  <a:lnTo>
                    <a:pt x="0" y="12543"/>
                  </a:lnTo>
                  <a:close/>
                </a:path>
              </a:pathLst>
            </a:custGeom>
            <a:solidFill>
              <a:srgbClr val="5A426D"/>
            </a:solidFill>
          </p:spPr>
        </p:sp>
        <p:sp>
          <p:nvSpPr>
            <p:cNvPr name="TextBox 12" id="12"/>
            <p:cNvSpPr txBox="true"/>
            <p:nvPr/>
          </p:nvSpPr>
          <p:spPr>
            <a:xfrm>
              <a:off x="0" y="-47625"/>
              <a:ext cx="1381152" cy="60168"/>
            </a:xfrm>
            <a:prstGeom prst="rect">
              <a:avLst/>
            </a:prstGeom>
          </p:spPr>
          <p:txBody>
            <a:bodyPr anchor="ctr" rtlCol="false" tIns="50800" lIns="50800" bIns="50800" rIns="50800"/>
            <a:lstStyle/>
            <a:p>
              <a:pPr algn="ctr">
                <a:lnSpc>
                  <a:spcPts val="3500"/>
                </a:lnSpc>
              </a:pPr>
            </a:p>
          </p:txBody>
        </p:sp>
      </p:grpSp>
      <p:grpSp>
        <p:nvGrpSpPr>
          <p:cNvPr name="Group 13" id="13"/>
          <p:cNvGrpSpPr/>
          <p:nvPr/>
        </p:nvGrpSpPr>
        <p:grpSpPr>
          <a:xfrm rot="0">
            <a:off x="152400" y="10030923"/>
            <a:ext cx="18447131" cy="2101659"/>
            <a:chOff x="0" y="0"/>
            <a:chExt cx="4858504" cy="553523"/>
          </a:xfrm>
        </p:grpSpPr>
        <p:sp>
          <p:nvSpPr>
            <p:cNvPr name="Freeform 14" id="14"/>
            <p:cNvSpPr/>
            <p:nvPr/>
          </p:nvSpPr>
          <p:spPr>
            <a:xfrm flipH="false" flipV="false" rot="0">
              <a:off x="0" y="0"/>
              <a:ext cx="4858504" cy="553523"/>
            </a:xfrm>
            <a:custGeom>
              <a:avLst/>
              <a:gdLst/>
              <a:ahLst/>
              <a:cxnLst/>
              <a:rect r="r" b="b" t="t" l="l"/>
              <a:pathLst>
                <a:path h="553523" w="4858504">
                  <a:moveTo>
                    <a:pt x="0" y="0"/>
                  </a:moveTo>
                  <a:lnTo>
                    <a:pt x="4858504" y="0"/>
                  </a:lnTo>
                  <a:lnTo>
                    <a:pt x="4858504" y="553523"/>
                  </a:lnTo>
                  <a:lnTo>
                    <a:pt x="0" y="553523"/>
                  </a:lnTo>
                  <a:close/>
                </a:path>
              </a:pathLst>
            </a:custGeom>
            <a:solidFill>
              <a:srgbClr val="5A426D"/>
            </a:solidFill>
          </p:spPr>
        </p:sp>
        <p:sp>
          <p:nvSpPr>
            <p:cNvPr name="TextBox 15" id="15"/>
            <p:cNvSpPr txBox="true"/>
            <p:nvPr/>
          </p:nvSpPr>
          <p:spPr>
            <a:xfrm>
              <a:off x="0" y="-47625"/>
              <a:ext cx="4858504" cy="601148"/>
            </a:xfrm>
            <a:prstGeom prst="rect">
              <a:avLst/>
            </a:prstGeom>
          </p:spPr>
          <p:txBody>
            <a:bodyPr anchor="ctr" rtlCol="false" tIns="50800" lIns="50800" bIns="50800" rIns="50800"/>
            <a:lstStyle/>
            <a:p>
              <a:pPr algn="ctr">
                <a:lnSpc>
                  <a:spcPts val="3500"/>
                </a:lnSpc>
              </a:pPr>
            </a:p>
          </p:txBody>
        </p:sp>
      </p:grpSp>
      <p:grpSp>
        <p:nvGrpSpPr>
          <p:cNvPr name="Group 16" id="16"/>
          <p:cNvGrpSpPr/>
          <p:nvPr/>
        </p:nvGrpSpPr>
        <p:grpSpPr>
          <a:xfrm rot="0">
            <a:off x="0" y="9878523"/>
            <a:ext cx="18447131" cy="2101659"/>
            <a:chOff x="0" y="0"/>
            <a:chExt cx="4858504" cy="553523"/>
          </a:xfrm>
        </p:grpSpPr>
        <p:sp>
          <p:nvSpPr>
            <p:cNvPr name="Freeform 17" id="17"/>
            <p:cNvSpPr/>
            <p:nvPr/>
          </p:nvSpPr>
          <p:spPr>
            <a:xfrm flipH="false" flipV="false" rot="0">
              <a:off x="0" y="0"/>
              <a:ext cx="4858504" cy="553523"/>
            </a:xfrm>
            <a:custGeom>
              <a:avLst/>
              <a:gdLst/>
              <a:ahLst/>
              <a:cxnLst/>
              <a:rect r="r" b="b" t="t" l="l"/>
              <a:pathLst>
                <a:path h="553523" w="4858504">
                  <a:moveTo>
                    <a:pt x="0" y="0"/>
                  </a:moveTo>
                  <a:lnTo>
                    <a:pt x="4858504" y="0"/>
                  </a:lnTo>
                  <a:lnTo>
                    <a:pt x="4858504" y="553523"/>
                  </a:lnTo>
                  <a:lnTo>
                    <a:pt x="0" y="553523"/>
                  </a:lnTo>
                  <a:close/>
                </a:path>
              </a:pathLst>
            </a:custGeom>
            <a:solidFill>
              <a:srgbClr val="5A426D"/>
            </a:solidFill>
          </p:spPr>
        </p:sp>
        <p:sp>
          <p:nvSpPr>
            <p:cNvPr name="TextBox 18" id="18"/>
            <p:cNvSpPr txBox="true"/>
            <p:nvPr/>
          </p:nvSpPr>
          <p:spPr>
            <a:xfrm>
              <a:off x="0" y="-47625"/>
              <a:ext cx="4858504" cy="601148"/>
            </a:xfrm>
            <a:prstGeom prst="rect">
              <a:avLst/>
            </a:prstGeom>
          </p:spPr>
          <p:txBody>
            <a:bodyPr anchor="ctr" rtlCol="false" tIns="50800" lIns="50800" bIns="50800" rIns="50800"/>
            <a:lstStyle/>
            <a:p>
              <a:pPr algn="ctr">
                <a:lnSpc>
                  <a:spcPts val="3500"/>
                </a:lnSpc>
              </a:pPr>
            </a:p>
          </p:txBody>
        </p:sp>
      </p:grpSp>
      <p:grpSp>
        <p:nvGrpSpPr>
          <p:cNvPr name="Group 19" id="19"/>
          <p:cNvGrpSpPr/>
          <p:nvPr/>
        </p:nvGrpSpPr>
        <p:grpSpPr>
          <a:xfrm rot="5400000">
            <a:off x="9629489" y="-22130"/>
            <a:ext cx="18447131" cy="2101659"/>
            <a:chOff x="0" y="0"/>
            <a:chExt cx="4858504" cy="553523"/>
          </a:xfrm>
        </p:grpSpPr>
        <p:sp>
          <p:nvSpPr>
            <p:cNvPr name="Freeform 20" id="20"/>
            <p:cNvSpPr/>
            <p:nvPr/>
          </p:nvSpPr>
          <p:spPr>
            <a:xfrm flipH="false" flipV="false" rot="0">
              <a:off x="0" y="0"/>
              <a:ext cx="4858504" cy="553523"/>
            </a:xfrm>
            <a:custGeom>
              <a:avLst/>
              <a:gdLst/>
              <a:ahLst/>
              <a:cxnLst/>
              <a:rect r="r" b="b" t="t" l="l"/>
              <a:pathLst>
                <a:path h="553523" w="4858504">
                  <a:moveTo>
                    <a:pt x="0" y="0"/>
                  </a:moveTo>
                  <a:lnTo>
                    <a:pt x="4858504" y="0"/>
                  </a:lnTo>
                  <a:lnTo>
                    <a:pt x="4858504" y="553523"/>
                  </a:lnTo>
                  <a:lnTo>
                    <a:pt x="0" y="553523"/>
                  </a:lnTo>
                  <a:close/>
                </a:path>
              </a:pathLst>
            </a:custGeom>
            <a:solidFill>
              <a:srgbClr val="5A426D"/>
            </a:solidFill>
          </p:spPr>
        </p:sp>
        <p:sp>
          <p:nvSpPr>
            <p:cNvPr name="TextBox 21" id="21"/>
            <p:cNvSpPr txBox="true"/>
            <p:nvPr/>
          </p:nvSpPr>
          <p:spPr>
            <a:xfrm>
              <a:off x="0" y="-47625"/>
              <a:ext cx="4858504" cy="601148"/>
            </a:xfrm>
            <a:prstGeom prst="rect">
              <a:avLst/>
            </a:prstGeom>
          </p:spPr>
          <p:txBody>
            <a:bodyPr anchor="ctr" rtlCol="false" tIns="50800" lIns="50800" bIns="50800" rIns="50800"/>
            <a:lstStyle/>
            <a:p>
              <a:pPr algn="ctr">
                <a:lnSpc>
                  <a:spcPts val="3500"/>
                </a:lnSpc>
              </a:pPr>
            </a:p>
          </p:txBody>
        </p:sp>
      </p:grpSp>
      <p:sp>
        <p:nvSpPr>
          <p:cNvPr name="Freeform 22" id="22" descr="Hi Tech HUD "/>
          <p:cNvSpPr/>
          <p:nvPr/>
        </p:nvSpPr>
        <p:spPr>
          <a:xfrm flipH="false" flipV="false" rot="-1957074">
            <a:off x="-1950167" y="-3926696"/>
            <a:ext cx="8592227" cy="5864195"/>
          </a:xfrm>
          <a:custGeom>
            <a:avLst/>
            <a:gdLst/>
            <a:ahLst/>
            <a:cxnLst/>
            <a:rect r="r" b="b" t="t" l="l"/>
            <a:pathLst>
              <a:path h="5864195" w="8592227">
                <a:moveTo>
                  <a:pt x="0" y="0"/>
                </a:moveTo>
                <a:lnTo>
                  <a:pt x="8592227" y="0"/>
                </a:lnTo>
                <a:lnTo>
                  <a:pt x="8592227" y="5864195"/>
                </a:lnTo>
                <a:lnTo>
                  <a:pt x="0" y="58641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descr="Hi Tech HUD "/>
          <p:cNvSpPr/>
          <p:nvPr/>
        </p:nvSpPr>
        <p:spPr>
          <a:xfrm flipH="false" flipV="false" rot="7982672">
            <a:off x="12102559" y="7988699"/>
            <a:ext cx="8592227" cy="5864195"/>
          </a:xfrm>
          <a:custGeom>
            <a:avLst/>
            <a:gdLst/>
            <a:ahLst/>
            <a:cxnLst/>
            <a:rect r="r" b="b" t="t" l="l"/>
            <a:pathLst>
              <a:path h="5864195" w="8592227">
                <a:moveTo>
                  <a:pt x="0" y="0"/>
                </a:moveTo>
                <a:lnTo>
                  <a:pt x="8592228" y="0"/>
                </a:lnTo>
                <a:lnTo>
                  <a:pt x="8592228" y="5864195"/>
                </a:lnTo>
                <a:lnTo>
                  <a:pt x="0" y="58641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4" id="24"/>
          <p:cNvSpPr txBox="true"/>
          <p:nvPr/>
        </p:nvSpPr>
        <p:spPr>
          <a:xfrm rot="0">
            <a:off x="11361544" y="2320239"/>
            <a:ext cx="6189756" cy="4279900"/>
          </a:xfrm>
          <a:prstGeom prst="rect">
            <a:avLst/>
          </a:prstGeom>
        </p:spPr>
        <p:txBody>
          <a:bodyPr anchor="t" rtlCol="false" tIns="0" lIns="0" bIns="0" rIns="0">
            <a:spAutoFit/>
          </a:bodyPr>
          <a:lstStyle/>
          <a:p>
            <a:pPr algn="just" marL="0" indent="0" lvl="0">
              <a:lnSpc>
                <a:spcPts val="2449"/>
              </a:lnSpc>
            </a:pPr>
          </a:p>
          <a:p>
            <a:pPr algn="just" marL="0" indent="0" lvl="0">
              <a:lnSpc>
                <a:spcPts val="2449"/>
              </a:lnSpc>
            </a:pPr>
          </a:p>
          <a:p>
            <a:pPr algn="just" marL="0" indent="0" lvl="0">
              <a:lnSpc>
                <a:spcPts val="2449"/>
              </a:lnSpc>
            </a:pPr>
            <a:r>
              <a:rPr lang="en-US" b="true" sz="2499">
                <a:solidFill>
                  <a:srgbClr val="000000"/>
                </a:solidFill>
                <a:latin typeface="Century Gothic Paneuropean Bold"/>
                <a:ea typeface="Century Gothic Paneuropean Bold"/>
                <a:cs typeface="Century Gothic Paneuropean Bold"/>
                <a:sym typeface="Century Gothic Paneuropean Bold"/>
              </a:rPr>
              <a:t>iii.</a:t>
            </a:r>
            <a:r>
              <a:rPr lang="en-US" sz="2499">
                <a:solidFill>
                  <a:srgbClr val="000000"/>
                </a:solidFill>
                <a:latin typeface="Century Gothic Paneuropean"/>
                <a:ea typeface="Century Gothic Paneuropean"/>
                <a:cs typeface="Century Gothic Paneuropean"/>
                <a:sym typeface="Century Gothic Paneuropean"/>
              </a:rPr>
              <a:t> Πιο συγκεκριμένα, για το φιλτράρισμα ορίσαμε τα κάτω και άνω όρια των </a:t>
            </a:r>
            <a:r>
              <a:rPr lang="en-US" b="true" sz="2499">
                <a:solidFill>
                  <a:srgbClr val="000000"/>
                </a:solidFill>
                <a:latin typeface="Century Gothic Paneuropean Bold"/>
                <a:ea typeface="Century Gothic Paneuropean Bold"/>
                <a:cs typeface="Century Gothic Paneuropean Bold"/>
                <a:sym typeface="Century Gothic Paneuropean Bold"/>
              </a:rPr>
              <a:t>whiskers </a:t>
            </a:r>
            <a:r>
              <a:rPr lang="en-US" sz="2499">
                <a:solidFill>
                  <a:srgbClr val="000000"/>
                </a:solidFill>
                <a:latin typeface="Century Gothic Paneuropean"/>
                <a:ea typeface="Century Gothic Paneuropean"/>
                <a:cs typeface="Century Gothic Paneuropean"/>
                <a:sym typeface="Century Gothic Paneuropean"/>
              </a:rPr>
              <a:t>στα </a:t>
            </a:r>
            <a:r>
              <a:rPr lang="en-US" b="true" sz="2499">
                <a:solidFill>
                  <a:srgbClr val="000000"/>
                </a:solidFill>
                <a:latin typeface="Century Gothic Paneuropean Bold"/>
                <a:ea typeface="Century Gothic Paneuropean Bold"/>
                <a:cs typeface="Century Gothic Paneuropean Bold"/>
                <a:sym typeface="Century Gothic Paneuropean Bold"/>
              </a:rPr>
              <a:t>boxplots </a:t>
            </a:r>
            <a:r>
              <a:rPr lang="en-US" sz="2499">
                <a:solidFill>
                  <a:srgbClr val="000000"/>
                </a:solidFill>
                <a:latin typeface="Century Gothic Paneuropean"/>
                <a:ea typeface="Century Gothic Paneuropean"/>
                <a:cs typeface="Century Gothic Paneuropean"/>
                <a:sym typeface="Century Gothic Paneuropean"/>
              </a:rPr>
              <a:t>ως:</a:t>
            </a:r>
          </a:p>
          <a:p>
            <a:pPr algn="just" marL="0" indent="0" lvl="0">
              <a:lnSpc>
                <a:spcPts val="2449"/>
              </a:lnSpc>
            </a:pPr>
          </a:p>
          <a:p>
            <a:pPr algn="just" marL="539749" indent="-269875" lvl="1">
              <a:lnSpc>
                <a:spcPts val="24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low = Q1 - 1.5*IQR</a:t>
            </a:r>
          </a:p>
          <a:p>
            <a:pPr algn="just" marL="539749" indent="-269875" lvl="1">
              <a:lnSpc>
                <a:spcPts val="24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high = Q3 + 1.5*IQR</a:t>
            </a:r>
          </a:p>
          <a:p>
            <a:pPr algn="just">
              <a:lnSpc>
                <a:spcPts val="2449"/>
              </a:lnSpc>
            </a:pPr>
          </a:p>
          <a:p>
            <a:pPr algn="just">
              <a:lnSpc>
                <a:spcPts val="2449"/>
              </a:lnSpc>
            </a:pPr>
            <a:r>
              <a:rPr lang="en-US" sz="2499">
                <a:solidFill>
                  <a:srgbClr val="000000"/>
                </a:solidFill>
                <a:latin typeface="Century Gothic Paneuropean"/>
                <a:ea typeface="Century Gothic Paneuropean"/>
                <a:cs typeface="Century Gothic Paneuropean"/>
                <a:sym typeface="Century Gothic Paneuropean"/>
              </a:rPr>
              <a:t>Ό,τι πέφτει έξω από αυτά τα όρια θεωρείται outlier.</a:t>
            </a:r>
          </a:p>
          <a:p>
            <a:pPr algn="just">
              <a:lnSpc>
                <a:spcPts val="2449"/>
              </a:lnSpc>
            </a:pPr>
          </a:p>
          <a:p>
            <a:pPr algn="just">
              <a:lnSpc>
                <a:spcPts val="2449"/>
              </a:lnSpc>
            </a:pPr>
            <a:r>
              <a:rPr lang="en-US" b="true" sz="2499">
                <a:solidFill>
                  <a:srgbClr val="000000"/>
                </a:solidFill>
                <a:latin typeface="Century Gothic Paneuropean Bold"/>
                <a:ea typeface="Century Gothic Paneuropean Bold"/>
                <a:cs typeface="Century Gothic Paneuropean Bold"/>
                <a:sym typeface="Century Gothic Paneuropean Bold"/>
              </a:rPr>
              <a:t>iv. </a:t>
            </a:r>
            <a:r>
              <a:rPr lang="en-US" sz="2499">
                <a:solidFill>
                  <a:srgbClr val="000000"/>
                </a:solidFill>
                <a:latin typeface="Century Gothic Paneuropean"/>
                <a:ea typeface="Century Gothic Paneuropean"/>
                <a:cs typeface="Century Gothic Paneuropean"/>
                <a:sym typeface="Century Gothic Paneuropean"/>
              </a:rPr>
              <a:t>Για τη διόρθωση των outliers εφαρμόσαμε </a:t>
            </a:r>
            <a:r>
              <a:rPr lang="en-US" b="true" sz="2499">
                <a:solidFill>
                  <a:srgbClr val="000000"/>
                </a:solidFill>
                <a:latin typeface="Century Gothic Paneuropean Bold"/>
                <a:ea typeface="Century Gothic Paneuropean Bold"/>
                <a:cs typeface="Century Gothic Paneuropean Bold"/>
                <a:sym typeface="Century Gothic Paneuropean Bold"/>
              </a:rPr>
              <a:t>capping</a:t>
            </a:r>
            <a:r>
              <a:rPr lang="en-US" sz="2499">
                <a:solidFill>
                  <a:srgbClr val="000000"/>
                </a:solidFill>
                <a:latin typeface="Century Gothic Paneuropean"/>
                <a:ea typeface="Century Gothic Paneuropean"/>
                <a:cs typeface="Century Gothic Paneuropean"/>
                <a:sym typeface="Century Gothic Paneuropean"/>
              </a:rPr>
              <a:t>.</a:t>
            </a:r>
          </a:p>
        </p:txBody>
      </p:sp>
    </p:spTree>
  </p:cSld>
  <p:clrMapOvr>
    <a:masterClrMapping/>
  </p:clrMapOvr>
  <p:transition spd="fast">
    <p:wipe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DAGiqGpi8t0</dc:identifier>
  <dcterms:modified xsi:type="dcterms:W3CDTF">2011-08-01T06:04:30Z</dcterms:modified>
  <cp:revision>1</cp:revision>
  <dc:title>5G_Presentation_Pateli_Mantes</dc:title>
</cp:coreProperties>
</file>